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5" r:id="rId1"/>
  </p:sldMasterIdLst>
  <p:notesMasterIdLst>
    <p:notesMasterId r:id="rId28"/>
  </p:notesMasterIdLst>
  <p:sldIdLst>
    <p:sldId id="256" r:id="rId2"/>
    <p:sldId id="257" r:id="rId3"/>
    <p:sldId id="258" r:id="rId4"/>
    <p:sldId id="279" r:id="rId5"/>
    <p:sldId id="259" r:id="rId6"/>
    <p:sldId id="262" r:id="rId7"/>
    <p:sldId id="263" r:id="rId8"/>
    <p:sldId id="264" r:id="rId9"/>
    <p:sldId id="265" r:id="rId10"/>
    <p:sldId id="266" r:id="rId11"/>
    <p:sldId id="291" r:id="rId12"/>
    <p:sldId id="267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74" r:id="rId23"/>
    <p:sldId id="275" r:id="rId24"/>
    <p:sldId id="276" r:id="rId25"/>
    <p:sldId id="281" r:id="rId26"/>
    <p:sldId id="278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1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08" autoAdjust="0"/>
    <p:restoredTop sz="90929"/>
  </p:normalViewPr>
  <p:slideViewPr>
    <p:cSldViewPr>
      <p:cViewPr>
        <p:scale>
          <a:sx n="96" d="100"/>
          <a:sy n="96" d="100"/>
        </p:scale>
        <p:origin x="-2238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6E1118-BB73-4829-99E9-CCF78389AA95}" type="doc">
      <dgm:prSet loTypeId="urn:microsoft.com/office/officeart/2005/8/layout/funnel1" loCatId="relationship" qsTypeId="urn:microsoft.com/office/officeart/2009/2/quickstyle/3d8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A899F893-B1F0-4AB4-A3FB-3A121F3BA5EF}">
      <dgm:prSet phldrT="[Text]"/>
      <dgm:spPr/>
      <dgm:t>
        <a:bodyPr/>
        <a:lstStyle/>
        <a:p>
          <a:r>
            <a:rPr lang="en-US" dirty="0" smtClean="0"/>
            <a:t>Business Alignment</a:t>
          </a:r>
          <a:endParaRPr lang="en-US" dirty="0"/>
        </a:p>
      </dgm:t>
    </dgm:pt>
    <dgm:pt modelId="{987564C6-5A73-489A-AC25-A23403C715FE}" type="parTrans" cxnId="{DDDE1A38-36DA-4445-9927-485653B8CC7B}">
      <dgm:prSet/>
      <dgm:spPr/>
      <dgm:t>
        <a:bodyPr/>
        <a:lstStyle/>
        <a:p>
          <a:endParaRPr lang="en-US"/>
        </a:p>
      </dgm:t>
    </dgm:pt>
    <dgm:pt modelId="{5E8BBC8C-7D82-40B2-ADA5-D75FF3B50F5D}" type="sibTrans" cxnId="{DDDE1A38-36DA-4445-9927-485653B8CC7B}">
      <dgm:prSet/>
      <dgm:spPr/>
      <dgm:t>
        <a:bodyPr/>
        <a:lstStyle/>
        <a:p>
          <a:endParaRPr lang="en-US"/>
        </a:p>
      </dgm:t>
    </dgm:pt>
    <dgm:pt modelId="{92C9F1BC-281F-42C8-87E4-DF26D9EA7549}">
      <dgm:prSet phldrT="[Text]"/>
      <dgm:spPr/>
      <dgm:t>
        <a:bodyPr/>
        <a:lstStyle/>
        <a:p>
          <a:r>
            <a:rPr lang="en-US" dirty="0" smtClean="0"/>
            <a:t>Technology Foundation</a:t>
          </a:r>
          <a:endParaRPr lang="en-US" dirty="0"/>
        </a:p>
      </dgm:t>
    </dgm:pt>
    <dgm:pt modelId="{369D15B3-FB79-43F0-A1CE-5EDA4B21771C}" type="parTrans" cxnId="{CA40BC52-E80D-430E-B464-341A1357C323}">
      <dgm:prSet/>
      <dgm:spPr/>
      <dgm:t>
        <a:bodyPr/>
        <a:lstStyle/>
        <a:p>
          <a:endParaRPr lang="en-US"/>
        </a:p>
      </dgm:t>
    </dgm:pt>
    <dgm:pt modelId="{9C426933-8CB0-4D2F-98BA-8BFF6C3E2889}" type="sibTrans" cxnId="{CA40BC52-E80D-430E-B464-341A1357C323}">
      <dgm:prSet/>
      <dgm:spPr/>
      <dgm:t>
        <a:bodyPr/>
        <a:lstStyle/>
        <a:p>
          <a:endParaRPr lang="en-US"/>
        </a:p>
      </dgm:t>
    </dgm:pt>
    <dgm:pt modelId="{F9BD84AC-5313-46D6-8B62-129E4458DAB8}">
      <dgm:prSet phldrT="[Text]"/>
      <dgm:spPr/>
      <dgm:t>
        <a:bodyPr/>
        <a:lstStyle/>
        <a:p>
          <a:r>
            <a:rPr lang="en-US" dirty="0" smtClean="0"/>
            <a:t>Best Practices</a:t>
          </a:r>
          <a:endParaRPr lang="en-US" dirty="0"/>
        </a:p>
      </dgm:t>
    </dgm:pt>
    <dgm:pt modelId="{F0225B51-F142-4A7B-8F64-A9C9A09D2297}" type="sibTrans" cxnId="{C309F633-5BDD-4541-A0EA-F3359D2F3D3E}">
      <dgm:prSet/>
      <dgm:spPr/>
      <dgm:t>
        <a:bodyPr/>
        <a:lstStyle/>
        <a:p>
          <a:endParaRPr lang="en-US"/>
        </a:p>
      </dgm:t>
    </dgm:pt>
    <dgm:pt modelId="{7E3E019C-F28F-448D-AAC5-90B560B869E3}" type="parTrans" cxnId="{C309F633-5BDD-4541-A0EA-F3359D2F3D3E}">
      <dgm:prSet/>
      <dgm:spPr/>
      <dgm:t>
        <a:bodyPr/>
        <a:lstStyle/>
        <a:p>
          <a:endParaRPr lang="en-US"/>
        </a:p>
      </dgm:t>
    </dgm:pt>
    <dgm:pt modelId="{C2A4AC91-5D84-43C5-81AB-3A9A9C63310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6B72CF7-5C65-4523-B6E7-DEE7C6360CAE}" type="sibTrans" cxnId="{56C26456-596A-4C72-8784-36BCE566F3FB}">
      <dgm:prSet/>
      <dgm:spPr/>
      <dgm:t>
        <a:bodyPr/>
        <a:lstStyle/>
        <a:p>
          <a:endParaRPr lang="en-US"/>
        </a:p>
      </dgm:t>
    </dgm:pt>
    <dgm:pt modelId="{9D792CA1-5B5B-4AB9-98A4-AECA59849187}" type="parTrans" cxnId="{56C26456-596A-4C72-8784-36BCE566F3FB}">
      <dgm:prSet/>
      <dgm:spPr/>
      <dgm:t>
        <a:bodyPr/>
        <a:lstStyle/>
        <a:p>
          <a:endParaRPr lang="en-US"/>
        </a:p>
      </dgm:t>
    </dgm:pt>
    <dgm:pt modelId="{88716F0F-497B-4944-AA24-414F78838707}" type="pres">
      <dgm:prSet presAssocID="{F86E1118-BB73-4829-99E9-CCF78389AA9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766C65-45C2-4B2D-9DE0-BA8DDCBC0126}" type="pres">
      <dgm:prSet presAssocID="{F86E1118-BB73-4829-99E9-CCF78389AA95}" presName="ellipse" presStyleLbl="trBgShp" presStyleIdx="0" presStyleCnt="1"/>
      <dgm:spPr/>
      <dgm:t>
        <a:bodyPr/>
        <a:lstStyle/>
        <a:p>
          <a:endParaRPr lang="en-US"/>
        </a:p>
      </dgm:t>
    </dgm:pt>
    <dgm:pt modelId="{E240036D-4F37-49D6-9971-851E640EDFDB}" type="pres">
      <dgm:prSet presAssocID="{F86E1118-BB73-4829-99E9-CCF78389AA95}" presName="arrow1" presStyleLbl="fgShp" presStyleIdx="0" presStyleCnt="1" custLinFactX="-4545" custLinFactNeighborX="-100000" custLinFactNeighborY="-57653"/>
      <dgm:spPr/>
      <dgm:t>
        <a:bodyPr/>
        <a:lstStyle/>
        <a:p>
          <a:endParaRPr lang="en-US"/>
        </a:p>
      </dgm:t>
    </dgm:pt>
    <dgm:pt modelId="{6D98EDDF-B2A4-4AD5-8B6B-252744F4EDAE}" type="pres">
      <dgm:prSet presAssocID="{F86E1118-BB73-4829-99E9-CCF78389AA95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2D1A9-8DE1-485C-9B5A-2DBE4398B1FD}" type="pres">
      <dgm:prSet presAssocID="{F9BD84AC-5313-46D6-8B62-129E4458DAB8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FEAE75-6C58-4A5C-804A-65CB11874CFB}" type="pres">
      <dgm:prSet presAssocID="{92C9F1BC-281F-42C8-87E4-DF26D9EA7549}" presName="item2" presStyleLbl="node1" presStyleIdx="1" presStyleCnt="3" custScaleX="122222" custScaleY="113846" custLinFactNeighborX="-11111" custLinFactNeighborY="-222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BD1E2-0A42-47B8-9AE7-D695789441AD}" type="pres">
      <dgm:prSet presAssocID="{C2A4AC91-5D84-43C5-81AB-3A9A9C633106}" presName="item3" presStyleLbl="node1" presStyleIdx="2" presStyleCnt="3" custScaleX="117778" custScaleY="109935" custLinFactNeighborX="17778" custLinFactNeighborY="-222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8C6CD-A9FC-4330-A787-AF5D25CEC704}" type="pres">
      <dgm:prSet presAssocID="{F86E1118-BB73-4829-99E9-CCF78389AA95}" presName="funnel" presStyleLbl="trAlignAcc1" presStyleIdx="0" presStyleCnt="1" custScaleX="114286" custScaleY="125412" custLinFactNeighborX="-14286" custLinFactNeighborY="9924"/>
      <dgm:spPr/>
      <dgm:t>
        <a:bodyPr/>
        <a:lstStyle/>
        <a:p>
          <a:endParaRPr lang="en-US"/>
        </a:p>
      </dgm:t>
    </dgm:pt>
  </dgm:ptLst>
  <dgm:cxnLst>
    <dgm:cxn modelId="{DDDE1A38-36DA-4445-9927-485653B8CC7B}" srcId="{F86E1118-BB73-4829-99E9-CCF78389AA95}" destId="{A899F893-B1F0-4AB4-A3FB-3A121F3BA5EF}" srcOrd="0" destOrd="0" parTransId="{987564C6-5A73-489A-AC25-A23403C715FE}" sibTransId="{5E8BBC8C-7D82-40B2-ADA5-D75FF3B50F5D}"/>
    <dgm:cxn modelId="{56C26456-596A-4C72-8784-36BCE566F3FB}" srcId="{F86E1118-BB73-4829-99E9-CCF78389AA95}" destId="{C2A4AC91-5D84-43C5-81AB-3A9A9C633106}" srcOrd="3" destOrd="0" parTransId="{9D792CA1-5B5B-4AB9-98A4-AECA59849187}" sibTransId="{56B72CF7-5C65-4523-B6E7-DEE7C6360CAE}"/>
    <dgm:cxn modelId="{E2B9A5F4-0637-4E72-856B-65C98B0FB282}" type="presOf" srcId="{A899F893-B1F0-4AB4-A3FB-3A121F3BA5EF}" destId="{949BD1E2-0A42-47B8-9AE7-D695789441AD}" srcOrd="0" destOrd="0" presId="urn:microsoft.com/office/officeart/2005/8/layout/funnel1"/>
    <dgm:cxn modelId="{46D71189-667F-42C9-94D6-12DF8E260BF9}" type="presOf" srcId="{F86E1118-BB73-4829-99E9-CCF78389AA95}" destId="{88716F0F-497B-4944-AA24-414F78838707}" srcOrd="0" destOrd="0" presId="urn:microsoft.com/office/officeart/2005/8/layout/funnel1"/>
    <dgm:cxn modelId="{86520D31-F6E1-4D04-9188-7B8090C14B1D}" type="presOf" srcId="{C2A4AC91-5D84-43C5-81AB-3A9A9C633106}" destId="{6D98EDDF-B2A4-4AD5-8B6B-252744F4EDAE}" srcOrd="0" destOrd="0" presId="urn:microsoft.com/office/officeart/2005/8/layout/funnel1"/>
    <dgm:cxn modelId="{C309F633-5BDD-4541-A0EA-F3359D2F3D3E}" srcId="{F86E1118-BB73-4829-99E9-CCF78389AA95}" destId="{F9BD84AC-5313-46D6-8B62-129E4458DAB8}" srcOrd="1" destOrd="0" parTransId="{7E3E019C-F28F-448D-AAC5-90B560B869E3}" sibTransId="{F0225B51-F142-4A7B-8F64-A9C9A09D2297}"/>
    <dgm:cxn modelId="{9100CCAA-2064-401B-98C0-F2D75A94B2C4}" type="presOf" srcId="{92C9F1BC-281F-42C8-87E4-DF26D9EA7549}" destId="{98A2D1A9-8DE1-485C-9B5A-2DBE4398B1FD}" srcOrd="0" destOrd="0" presId="urn:microsoft.com/office/officeart/2005/8/layout/funnel1"/>
    <dgm:cxn modelId="{6A54CD4D-D282-4739-B6CB-142BA4979272}" type="presOf" srcId="{F9BD84AC-5313-46D6-8B62-129E4458DAB8}" destId="{E0FEAE75-6C58-4A5C-804A-65CB11874CFB}" srcOrd="0" destOrd="0" presId="urn:microsoft.com/office/officeart/2005/8/layout/funnel1"/>
    <dgm:cxn modelId="{CA40BC52-E80D-430E-B464-341A1357C323}" srcId="{F86E1118-BB73-4829-99E9-CCF78389AA95}" destId="{92C9F1BC-281F-42C8-87E4-DF26D9EA7549}" srcOrd="2" destOrd="0" parTransId="{369D15B3-FB79-43F0-A1CE-5EDA4B21771C}" sibTransId="{9C426933-8CB0-4D2F-98BA-8BFF6C3E2889}"/>
    <dgm:cxn modelId="{274204EF-BD07-4524-AEC9-C03ACEEE79AA}" type="presParOf" srcId="{88716F0F-497B-4944-AA24-414F78838707}" destId="{7C766C65-45C2-4B2D-9DE0-BA8DDCBC0126}" srcOrd="0" destOrd="0" presId="urn:microsoft.com/office/officeart/2005/8/layout/funnel1"/>
    <dgm:cxn modelId="{4E3585F2-275A-46A8-83B4-5C1EC303EE14}" type="presParOf" srcId="{88716F0F-497B-4944-AA24-414F78838707}" destId="{E240036D-4F37-49D6-9971-851E640EDFDB}" srcOrd="1" destOrd="0" presId="urn:microsoft.com/office/officeart/2005/8/layout/funnel1"/>
    <dgm:cxn modelId="{C4A502A0-3DD0-42C6-BF2E-56EE56D9545F}" type="presParOf" srcId="{88716F0F-497B-4944-AA24-414F78838707}" destId="{6D98EDDF-B2A4-4AD5-8B6B-252744F4EDAE}" srcOrd="2" destOrd="0" presId="urn:microsoft.com/office/officeart/2005/8/layout/funnel1"/>
    <dgm:cxn modelId="{2F520416-2D74-46D0-830D-1F18139A2527}" type="presParOf" srcId="{88716F0F-497B-4944-AA24-414F78838707}" destId="{98A2D1A9-8DE1-485C-9B5A-2DBE4398B1FD}" srcOrd="3" destOrd="0" presId="urn:microsoft.com/office/officeart/2005/8/layout/funnel1"/>
    <dgm:cxn modelId="{13506F00-7456-45B7-BF82-726112A29282}" type="presParOf" srcId="{88716F0F-497B-4944-AA24-414F78838707}" destId="{E0FEAE75-6C58-4A5C-804A-65CB11874CFB}" srcOrd="4" destOrd="0" presId="urn:microsoft.com/office/officeart/2005/8/layout/funnel1"/>
    <dgm:cxn modelId="{EB9F622E-6A83-4BB1-A4BB-25B65C7619AF}" type="presParOf" srcId="{88716F0F-497B-4944-AA24-414F78838707}" destId="{949BD1E2-0A42-47B8-9AE7-D695789441AD}" srcOrd="5" destOrd="0" presId="urn:microsoft.com/office/officeart/2005/8/layout/funnel1"/>
    <dgm:cxn modelId="{4D56235C-A2E7-4589-A285-B6597AA1FE9E}" type="presParOf" srcId="{88716F0F-497B-4944-AA24-414F78838707}" destId="{B508C6CD-A9FC-4330-A787-AF5D25CEC70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66C65-45C2-4B2D-9DE0-BA8DDCBC0126}">
      <dsp:nvSpPr>
        <dsp:cNvPr id="0" name=""/>
        <dsp:cNvSpPr/>
      </dsp:nvSpPr>
      <dsp:spPr>
        <a:xfrm>
          <a:off x="591769" y="449227"/>
          <a:ext cx="2162556" cy="751027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40036D-4F37-49D6-9971-851E640EDFDB}">
      <dsp:nvSpPr>
        <dsp:cNvPr id="0" name=""/>
        <dsp:cNvSpPr/>
      </dsp:nvSpPr>
      <dsp:spPr>
        <a:xfrm>
          <a:off x="1028701" y="2133599"/>
          <a:ext cx="419100" cy="268224"/>
        </a:xfrm>
        <a:prstGeom prst="downArrow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98EDDF-B2A4-4AD5-8B6B-252744F4EDAE}">
      <dsp:nvSpPr>
        <dsp:cNvPr id="0" name=""/>
        <dsp:cNvSpPr/>
      </dsp:nvSpPr>
      <dsp:spPr>
        <a:xfrm>
          <a:off x="670559" y="2502817"/>
          <a:ext cx="2011680" cy="502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670559" y="2502817"/>
        <a:ext cx="2011680" cy="502920"/>
      </dsp:txXfrm>
    </dsp:sp>
    <dsp:sp modelId="{98A2D1A9-8DE1-485C-9B5A-2DBE4398B1FD}">
      <dsp:nvSpPr>
        <dsp:cNvPr id="0" name=""/>
        <dsp:cNvSpPr/>
      </dsp:nvSpPr>
      <dsp:spPr>
        <a:xfrm>
          <a:off x="1378000" y="1258258"/>
          <a:ext cx="754380" cy="7543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Technology Foundation</a:t>
          </a:r>
          <a:endParaRPr lang="en-US" sz="700" kern="1200" dirty="0"/>
        </a:p>
      </dsp:txBody>
      <dsp:txXfrm>
        <a:off x="1488476" y="1368734"/>
        <a:ext cx="533428" cy="533428"/>
      </dsp:txXfrm>
    </dsp:sp>
    <dsp:sp modelId="{E0FEAE75-6C58-4A5C-804A-65CB11874CFB}">
      <dsp:nvSpPr>
        <dsp:cNvPr id="0" name=""/>
        <dsp:cNvSpPr/>
      </dsp:nvSpPr>
      <dsp:spPr>
        <a:xfrm>
          <a:off x="670561" y="472441"/>
          <a:ext cx="922018" cy="85883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Best Practices</a:t>
          </a:r>
          <a:endParaRPr lang="en-US" sz="700" kern="1200" dirty="0"/>
        </a:p>
      </dsp:txBody>
      <dsp:txXfrm>
        <a:off x="805587" y="598214"/>
        <a:ext cx="651966" cy="607285"/>
      </dsp:txXfrm>
    </dsp:sp>
    <dsp:sp modelId="{949BD1E2-0A42-47B8-9AE7-D695789441AD}">
      <dsp:nvSpPr>
        <dsp:cNvPr id="0" name=""/>
        <dsp:cNvSpPr/>
      </dsp:nvSpPr>
      <dsp:spPr>
        <a:xfrm>
          <a:off x="1676400" y="304801"/>
          <a:ext cx="888493" cy="82932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Business Alignment</a:t>
          </a:r>
          <a:endParaRPr lang="en-US" sz="700" kern="1200" dirty="0"/>
        </a:p>
      </dsp:txBody>
      <dsp:txXfrm>
        <a:off x="1806517" y="426253"/>
        <a:ext cx="628259" cy="586423"/>
      </dsp:txXfrm>
    </dsp:sp>
    <dsp:sp modelId="{B508C6CD-A9FC-4330-A787-AF5D25CEC704}">
      <dsp:nvSpPr>
        <dsp:cNvPr id="0" name=""/>
        <dsp:cNvSpPr/>
      </dsp:nvSpPr>
      <dsp:spPr>
        <a:xfrm>
          <a:off x="0" y="304791"/>
          <a:ext cx="2682246" cy="235469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E79C10-6730-4EBF-B670-2C903226637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6135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3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E7DF87-9AA6-4DC8-B5A8-AA9A642AEA9E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644237-F036-45E3-A5E6-47B0A15B283B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 point – the private</a:t>
            </a:r>
            <a:r>
              <a:rPr lang="en-US" baseline="0" dirty="0" smtClean="0"/>
              <a:t> cloud enables business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020F8-A9CC-4D47-B0E8-DCD1DF25B6A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203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VM world presentation in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79C10-6730-4EBF-B670-2C903226637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99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" name="Rectangle 51"/>
          <p:cNvSpPr>
            <a:spLocks noChangeArrowheads="1"/>
          </p:cNvSpPr>
          <p:nvPr/>
        </p:nvSpPr>
        <p:spPr bwMode="ltGray">
          <a:xfrm>
            <a:off x="0" y="304800"/>
            <a:ext cx="9147175" cy="6553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9098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gray">
          <a:xfrm>
            <a:off x="0" y="0"/>
            <a:ext cx="9144000" cy="3048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2353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09" name="Rectangle 37"/>
          <p:cNvSpPr>
            <a:spLocks noChangeArrowheads="1"/>
          </p:cNvSpPr>
          <p:nvPr/>
        </p:nvSpPr>
        <p:spPr bwMode="auto">
          <a:xfrm>
            <a:off x="1600200" y="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110" name="Group 38"/>
          <p:cNvGrpSpPr>
            <a:grpSpLocks/>
          </p:cNvGrpSpPr>
          <p:nvPr userDrawn="1"/>
        </p:nvGrpSpPr>
        <p:grpSpPr bwMode="auto">
          <a:xfrm>
            <a:off x="2209800" y="1600200"/>
            <a:ext cx="6934200" cy="5257800"/>
            <a:chOff x="720" y="1344"/>
            <a:chExt cx="5040" cy="2976"/>
          </a:xfrm>
        </p:grpSpPr>
        <p:sp>
          <p:nvSpPr>
            <p:cNvPr id="3111" name="Rectangle 39"/>
            <p:cNvSpPr>
              <a:spLocks noChangeArrowheads="1"/>
            </p:cNvSpPr>
            <p:nvPr userDrawn="1"/>
          </p:nvSpPr>
          <p:spPr bwMode="gray">
            <a:xfrm>
              <a:off x="1032" y="1344"/>
              <a:ext cx="4728" cy="29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3112" name="Group 40"/>
            <p:cNvGrpSpPr>
              <a:grpSpLocks/>
            </p:cNvGrpSpPr>
            <p:nvPr userDrawn="1"/>
          </p:nvGrpSpPr>
          <p:grpSpPr bwMode="auto">
            <a:xfrm>
              <a:off x="720" y="1344"/>
              <a:ext cx="624" cy="2976"/>
              <a:chOff x="768" y="1104"/>
              <a:chExt cx="624" cy="3216"/>
            </a:xfrm>
          </p:grpSpPr>
          <p:sp>
            <p:nvSpPr>
              <p:cNvPr id="3113" name="Oval 41"/>
              <p:cNvSpPr>
                <a:spLocks noChangeArrowheads="1"/>
              </p:cNvSpPr>
              <p:nvPr userDrawn="1"/>
            </p:nvSpPr>
            <p:spPr bwMode="gray">
              <a:xfrm>
                <a:off x="768" y="1104"/>
                <a:ext cx="624" cy="62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14" name="Rectangle 42"/>
              <p:cNvSpPr>
                <a:spLocks noChangeArrowheads="1"/>
              </p:cNvSpPr>
              <p:nvPr userDrawn="1"/>
            </p:nvSpPr>
            <p:spPr bwMode="gray">
              <a:xfrm>
                <a:off x="768" y="1440"/>
                <a:ext cx="576" cy="28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pic>
        <p:nvPicPr>
          <p:cNvPr id="20" name="Picture 19" descr="CyFai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000" y="2819400"/>
            <a:ext cx="1650309" cy="1097280"/>
          </a:xfrm>
          <a:prstGeom prst="rect">
            <a:avLst/>
          </a:prstGeom>
        </p:spPr>
      </p:pic>
      <p:pic>
        <p:nvPicPr>
          <p:cNvPr id="22" name="Picture 21" descr="Kingwoo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1000" y="1600200"/>
            <a:ext cx="1650308" cy="1097280"/>
          </a:xfrm>
          <a:prstGeom prst="rect">
            <a:avLst/>
          </a:prstGeom>
        </p:spPr>
      </p:pic>
      <p:pic>
        <p:nvPicPr>
          <p:cNvPr id="23" name="Picture 22" descr="Montgomery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81000" y="4038600"/>
            <a:ext cx="1650308" cy="1097280"/>
          </a:xfrm>
          <a:prstGeom prst="rect">
            <a:avLst/>
          </a:prstGeom>
        </p:spPr>
      </p:pic>
      <p:pic>
        <p:nvPicPr>
          <p:cNvPr id="24" name="Picture 23" descr="North Harris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209800" y="381000"/>
            <a:ext cx="1650308" cy="1097280"/>
          </a:xfrm>
          <a:prstGeom prst="rect">
            <a:avLst/>
          </a:prstGeom>
        </p:spPr>
      </p:pic>
      <p:pic>
        <p:nvPicPr>
          <p:cNvPr id="25" name="Picture 24" descr="SO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381000" y="381000"/>
            <a:ext cx="1650306" cy="1097280"/>
          </a:xfrm>
          <a:prstGeom prst="rect">
            <a:avLst/>
          </a:prstGeom>
        </p:spPr>
      </p:pic>
      <p:pic>
        <p:nvPicPr>
          <p:cNvPr id="26" name="Picture 25" descr="Tomball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81000" y="5257800"/>
            <a:ext cx="1650308" cy="1097280"/>
          </a:xfrm>
          <a:prstGeom prst="rect">
            <a:avLst/>
          </a:prstGeom>
        </p:spPr>
      </p:pic>
      <p:sp>
        <p:nvSpPr>
          <p:cNvPr id="27" name="Rectangle 35"/>
          <p:cNvSpPr>
            <a:spLocks noChangeArrowheads="1"/>
          </p:cNvSpPr>
          <p:nvPr userDrawn="1"/>
        </p:nvSpPr>
        <p:spPr bwMode="gray">
          <a:xfrm>
            <a:off x="0" y="6477000"/>
            <a:ext cx="9144000" cy="381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2353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ltGray">
          <a:xfrm flipV="1">
            <a:off x="304800" y="304800"/>
            <a:ext cx="3581400" cy="6400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4953000" y="6488668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Office of Technology Services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8" name="Picture 2" descr="C:\Users\LALANDER\AppData\Local\Microsoft\Windows\Temporary Internet Files\Content.IE5\2DARZ1E1\MP900148988[1].jpg"/>
          <p:cNvPicPr>
            <a:picLocks noChangeAspect="1" noChangeArrowheads="1"/>
          </p:cNvPicPr>
          <p:nvPr userDrawn="1"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6934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5200" y="1676400"/>
            <a:ext cx="4953000" cy="1752600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503761"/>
            <a:ext cx="3810000" cy="188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85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900" y="304800"/>
            <a:ext cx="6858000" cy="533400"/>
          </a:xfrm>
          <a:prstGeom prst="rect">
            <a:avLst/>
          </a:prstGeom>
        </p:spPr>
        <p:txBody>
          <a:bodyPr/>
          <a:lstStyle>
            <a:lvl1pPr>
              <a:defRPr b="1" i="0" cap="small" baseline="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1447800" y="0"/>
            <a:ext cx="76962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902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254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254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553200"/>
            <a:ext cx="8229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214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1AD268-D9D6-4943-899E-2EA58FD66A5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66900" y="304800"/>
            <a:ext cx="6858000" cy="533400"/>
          </a:xfrm>
          <a:prstGeom prst="rect">
            <a:avLst/>
          </a:prstGeom>
        </p:spPr>
        <p:txBody>
          <a:bodyPr/>
          <a:lstStyle>
            <a:lvl1pPr>
              <a:defRPr b="1" i="0" cap="small" baseline="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714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553200"/>
            <a:ext cx="8229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214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D7826E-5DE9-43DF-9C2A-F2657F47339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866900" y="304800"/>
            <a:ext cx="6858000" cy="533400"/>
          </a:xfrm>
          <a:prstGeom prst="rect">
            <a:avLst/>
          </a:prstGeom>
        </p:spPr>
        <p:txBody>
          <a:bodyPr/>
          <a:lstStyle>
            <a:lvl1pPr>
              <a:defRPr b="1" i="0" cap="small" baseline="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18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553200"/>
            <a:ext cx="8229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214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EEEA774-8AB8-4890-8235-C2B14A599D63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66900" y="304800"/>
            <a:ext cx="6858000" cy="533400"/>
          </a:xfrm>
          <a:prstGeom prst="rect">
            <a:avLst/>
          </a:prstGeom>
        </p:spPr>
        <p:txBody>
          <a:bodyPr/>
          <a:lstStyle>
            <a:lvl1pPr>
              <a:defRPr b="1" i="0" cap="small" baseline="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16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90500"/>
            <a:ext cx="6248402" cy="571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19200" y="6473687"/>
            <a:ext cx="7086600" cy="34475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IT as a Service: Leveraging Private, Public and Hybrid Clouds at Lone Star!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328398"/>
          </a:xfrm>
          <a:prstGeom prst="rect">
            <a:avLst/>
          </a:prstGeom>
        </p:spPr>
        <p:txBody>
          <a:bodyPr/>
          <a:lstStyle/>
          <a:p>
            <a:fld id="{5B9967AA-7A3D-4F32-8F59-CB891EA4F7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40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447800" y="5867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619500" y="5943600"/>
            <a:ext cx="1905000" cy="4572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6E5ADA8C-2F6A-41CE-8342-00413CEEC3D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000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LALANDER\AppData\Local\Microsoft\Windows\Temporary Internet Files\Content.IE5\2DARZ1E1\MP900148988[1].jpg"/>
          <p:cNvPicPr>
            <a:picLocks noChangeAspect="1" noChangeArrowheads="1"/>
          </p:cNvPicPr>
          <p:nvPr userDrawn="1"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95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988" y="-16732"/>
            <a:ext cx="9292988" cy="687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 userDrawn="1"/>
        </p:nvSpPr>
        <p:spPr bwMode="gray">
          <a:xfrm>
            <a:off x="1447800" y="114300"/>
            <a:ext cx="7696200" cy="800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15" name="Rectangle 23"/>
          <p:cNvSpPr>
            <a:spLocks noChangeArrowheads="1"/>
          </p:cNvSpPr>
          <p:nvPr userDrawn="1"/>
        </p:nvSpPr>
        <p:spPr bwMode="gray">
          <a:xfrm>
            <a:off x="-148988" y="6551712"/>
            <a:ext cx="9292988" cy="30628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054" name="Group 30"/>
          <p:cNvGrpSpPr>
            <a:grpSpLocks/>
          </p:cNvGrpSpPr>
          <p:nvPr userDrawn="1"/>
        </p:nvGrpSpPr>
        <p:grpSpPr bwMode="auto">
          <a:xfrm>
            <a:off x="0" y="0"/>
            <a:ext cx="9144001" cy="914400"/>
            <a:chOff x="0" y="0"/>
            <a:chExt cx="5760" cy="576"/>
          </a:xfrm>
        </p:grpSpPr>
        <p:sp>
          <p:nvSpPr>
            <p:cNvPr id="1047" name="Rectangle 23"/>
            <p:cNvSpPr>
              <a:spLocks noChangeArrowheads="1"/>
            </p:cNvSpPr>
            <p:nvPr userDrawn="1"/>
          </p:nvSpPr>
          <p:spPr bwMode="gray">
            <a:xfrm>
              <a:off x="1065" y="0"/>
              <a:ext cx="4695" cy="14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0" y="576"/>
              <a:ext cx="576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43000"/>
            <a:ext cx="8686800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04800" y="6551711"/>
            <a:ext cx="853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baseline="0" dirty="0" smtClean="0">
                <a:solidFill>
                  <a:schemeClr val="bg1"/>
                </a:solidFill>
              </a:rPr>
              <a:t>IT as a Service: Leveraging Private, Public and Hybrid Clouds</a:t>
            </a:r>
            <a:endParaRPr lang="en-US" sz="1400" b="1" baseline="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-152400" y="0"/>
            <a:ext cx="1842618" cy="93113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 userDrawn="1"/>
        </p:nvSpPr>
        <p:spPr>
          <a:xfrm>
            <a:off x="-152400" y="-18217"/>
            <a:ext cx="1752600" cy="8564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LSCS.bmp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-6927" y="0"/>
            <a:ext cx="1454727" cy="762000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 bwMode="gray">
          <a:xfrm>
            <a:off x="1447800" y="-16732"/>
            <a:ext cx="7696200" cy="131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 userDrawn="1"/>
        </p:nvSpPr>
        <p:spPr bwMode="gray">
          <a:xfrm>
            <a:off x="-152400" y="-18217"/>
            <a:ext cx="152400" cy="1706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65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60" r:id="rId6"/>
    <p:sldLayoutId id="2147483681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50000"/>
        <a:buFont typeface="Wingdings 2" pitchFamily="18" charset="2"/>
        <a:buChar char="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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209800" y="2514600"/>
            <a:ext cx="6934200" cy="1752600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1600" dirty="0">
                <a:solidFill>
                  <a:srgbClr val="000104"/>
                </a:solidFill>
              </a:rPr>
              <a:t>The Lone Star College system is leveraging Private, Public and Hybrid clouds to move from “IT” as a commodity to IT as a strategic enabler. Today’s instructors and students expect technology in the classroom to be as flexible as it is on their own personal systems. </a:t>
            </a:r>
          </a:p>
          <a:p>
            <a:pPr marL="0" indent="0" algn="l">
              <a:buNone/>
            </a:pPr>
            <a:endParaRPr lang="en-US" sz="1600" dirty="0">
              <a:solidFill>
                <a:srgbClr val="000104"/>
              </a:solidFill>
            </a:endParaRPr>
          </a:p>
          <a:p>
            <a:pPr marL="0" indent="0" algn="l">
              <a:buNone/>
            </a:pPr>
            <a:r>
              <a:rPr lang="en-US" sz="1600" dirty="0">
                <a:solidFill>
                  <a:srgbClr val="000104"/>
                </a:solidFill>
              </a:rPr>
              <a:t>LSCS redesigned our enterprise core infrastructure on flexibility, agility and the cloud. This journey into the clouds has enabled us to deliver the IT services efficiently.</a:t>
            </a:r>
          </a:p>
          <a:p>
            <a:pPr algn="l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286000" y="1676400"/>
            <a:ext cx="6819900" cy="762000"/>
          </a:xfrm>
          <a:prstGeom prst="rect">
            <a:avLst/>
          </a:prstGeom>
          <a:solidFill>
            <a:schemeClr val="accent2">
              <a:lumMod val="2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/>
              <a:t>Leveraging Private, Public and Hybrid Clouds at Lone Star!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324100" y="4215586"/>
            <a:ext cx="3124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VMworld 2011 - CIM 2520</a:t>
            </a:r>
          </a:p>
          <a:p>
            <a:endParaRPr lang="en-US" sz="1600" b="1" dirty="0" smtClean="0">
              <a:solidFill>
                <a:srgbClr val="000000"/>
              </a:solidFill>
            </a:endParaRPr>
          </a:p>
          <a:p>
            <a:r>
              <a:rPr lang="en-US" sz="1600" b="1" dirty="0" smtClean="0">
                <a:solidFill>
                  <a:srgbClr val="000000"/>
                </a:solidFill>
              </a:rPr>
              <a:t>Link Alander,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Associate Vice Chancellor, 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Technology Services</a:t>
            </a:r>
          </a:p>
          <a:p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1600" b="1" dirty="0" smtClean="0">
                <a:solidFill>
                  <a:srgbClr val="000000"/>
                </a:solidFill>
              </a:rPr>
              <a:t>Cory Bradfield,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Senior Systems Administrator</a:t>
            </a:r>
          </a:p>
          <a:p>
            <a:endParaRPr lang="en-US" sz="1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4038600" y="477078"/>
            <a:ext cx="4993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IT as a Service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-76200" y="1066801"/>
            <a:ext cx="5181600" cy="5410199"/>
          </a:xfrm>
        </p:spPr>
        <p:txBody>
          <a:bodyPr/>
          <a:lstStyle/>
          <a:p>
            <a:r>
              <a:rPr lang="en-US" sz="2400" dirty="0" smtClean="0"/>
              <a:t>Software as a Service (SaaS)</a:t>
            </a:r>
            <a:endParaRPr lang="en-US" sz="3600" dirty="0" smtClean="0"/>
          </a:p>
          <a:p>
            <a:pPr lvl="1"/>
            <a:r>
              <a:rPr lang="en-US" sz="2000" dirty="0" smtClean="0"/>
              <a:t>Service Now – IT Service Desk</a:t>
            </a:r>
          </a:p>
          <a:p>
            <a:endParaRPr lang="en-US" sz="2400" dirty="0" smtClean="0"/>
          </a:p>
          <a:p>
            <a:r>
              <a:rPr lang="en-US" sz="2400" dirty="0" smtClean="0"/>
              <a:t>Infrastructure </a:t>
            </a:r>
            <a:r>
              <a:rPr lang="en-US" sz="2400" dirty="0"/>
              <a:t>as a Service (IaaS)</a:t>
            </a:r>
          </a:p>
          <a:p>
            <a:pPr lvl="1"/>
            <a:r>
              <a:rPr lang="en-US" sz="2000" dirty="0"/>
              <a:t>Rack Space</a:t>
            </a:r>
          </a:p>
          <a:p>
            <a:pPr lvl="2"/>
            <a:r>
              <a:rPr lang="en-US" sz="1800" dirty="0"/>
              <a:t>Additional external capacity</a:t>
            </a:r>
          </a:p>
          <a:p>
            <a:pPr lvl="2"/>
            <a:r>
              <a:rPr lang="en-US" sz="1800" dirty="0" smtClean="0"/>
              <a:t>VMware </a:t>
            </a:r>
            <a:r>
              <a:rPr lang="en-US" sz="1800" dirty="0"/>
              <a:t>infrastructure</a:t>
            </a:r>
          </a:p>
          <a:p>
            <a:pPr lvl="2"/>
            <a:r>
              <a:rPr lang="en-US" sz="1800" dirty="0"/>
              <a:t>Ability to swing servers/services </a:t>
            </a:r>
            <a:endParaRPr lang="en-US" sz="1800" dirty="0" smtClean="0"/>
          </a:p>
          <a:p>
            <a:endParaRPr lang="en-US" sz="2400" dirty="0" smtClean="0"/>
          </a:p>
          <a:p>
            <a:r>
              <a:rPr lang="en-US" sz="2400" dirty="0" smtClean="0"/>
              <a:t>Platform </a:t>
            </a:r>
            <a:r>
              <a:rPr lang="en-US" sz="2400" dirty="0"/>
              <a:t>as a Service (PaaS)</a:t>
            </a:r>
          </a:p>
          <a:p>
            <a:pPr lvl="1"/>
            <a:r>
              <a:rPr lang="en-US" sz="2000" dirty="0"/>
              <a:t>Blackboard – Angel LMS</a:t>
            </a:r>
          </a:p>
          <a:p>
            <a:pPr lvl="2"/>
            <a:r>
              <a:rPr lang="en-US" sz="1800" dirty="0"/>
              <a:t>Core Application Management</a:t>
            </a:r>
          </a:p>
          <a:p>
            <a:pPr lvl="2"/>
            <a:r>
              <a:rPr lang="en-US" sz="1800" dirty="0"/>
              <a:t>Primary Hardware Management</a:t>
            </a:r>
          </a:p>
          <a:p>
            <a:pPr lvl="2"/>
            <a:r>
              <a:rPr lang="en-US" sz="1800" dirty="0"/>
              <a:t>LSCS – manages users</a:t>
            </a:r>
          </a:p>
          <a:p>
            <a:endParaRPr lang="en-US" sz="2400" dirty="0" smtClean="0"/>
          </a:p>
          <a:p>
            <a:pPr lvl="2"/>
            <a:endParaRPr 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LSCS – Hybrid Cloud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105400" y="2819400"/>
            <a:ext cx="3810000" cy="19812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u="sng" dirty="0" smtClean="0">
                <a:solidFill>
                  <a:schemeClr val="accent4">
                    <a:lumMod val="75000"/>
                  </a:schemeClr>
                </a:solidFill>
              </a:rPr>
              <a:t>Essential Characteristics</a:t>
            </a:r>
          </a:p>
          <a:p>
            <a:pPr marL="342900" indent="-342900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On-Demand Self-Service</a:t>
            </a:r>
          </a:p>
          <a:p>
            <a:pPr marL="342900" indent="-342900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Broad Network Access</a:t>
            </a:r>
          </a:p>
          <a:p>
            <a:pPr marL="342900" indent="-342900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Resource Pooling</a:t>
            </a:r>
          </a:p>
          <a:p>
            <a:pPr marL="342900" indent="-342900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Rapid Elasticity</a:t>
            </a:r>
          </a:p>
          <a:p>
            <a:pPr marL="342900" indent="-342900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Measured Service</a:t>
            </a:r>
          </a:p>
          <a:p>
            <a:pPr algn="ctr"/>
            <a:endParaRPr lang="en-US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994869" y="914400"/>
            <a:ext cx="2085672" cy="1066800"/>
            <a:chOff x="3214603" y="1152109"/>
            <a:chExt cx="1716575" cy="1150343"/>
          </a:xfrm>
          <a:solidFill>
            <a:schemeClr val="bg1"/>
          </a:solidFill>
        </p:grpSpPr>
        <p:sp>
          <p:nvSpPr>
            <p:cNvPr id="9" name="Cloud"/>
            <p:cNvSpPr>
              <a:spLocks noChangeAspect="1" noEditPoints="1" noChangeArrowheads="1"/>
            </p:cNvSpPr>
            <p:nvPr/>
          </p:nvSpPr>
          <p:spPr bwMode="auto">
            <a:xfrm>
              <a:off x="3214603" y="1152109"/>
              <a:ext cx="1716575" cy="115034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21903" y="1395351"/>
              <a:ext cx="1258414" cy="63057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</a:rPr>
                <a:t>Service Now</a:t>
              </a:r>
              <a:endParaRPr lang="en-US" sz="1600" b="1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600" b="1" dirty="0" smtClean="0">
                  <a:solidFill>
                    <a:srgbClr val="000000"/>
                  </a:solidFill>
                </a:rPr>
                <a:t>Sales Force</a:t>
              </a:r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105400" y="4876800"/>
            <a:ext cx="3810000" cy="1600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u="sng" dirty="0" smtClean="0">
                <a:solidFill>
                  <a:srgbClr val="000000"/>
                </a:solidFill>
              </a:rPr>
              <a:t>Challenges/Opportunities</a:t>
            </a:r>
          </a:p>
          <a:p>
            <a:pPr marL="342900" indent="-342900">
              <a:buClr>
                <a:srgbClr val="00B050"/>
              </a:buClr>
              <a:buFont typeface="Arial" pitchFamily="34" charset="0"/>
              <a:buChar char="►"/>
            </a:pPr>
            <a:r>
              <a:rPr lang="en-US" sz="1800" dirty="0" smtClean="0">
                <a:solidFill>
                  <a:srgbClr val="000000"/>
                </a:solidFill>
              </a:rPr>
              <a:t>Control – Contract Management</a:t>
            </a:r>
          </a:p>
          <a:p>
            <a:pPr marL="342900" indent="-342900">
              <a:buClr>
                <a:srgbClr val="00B050"/>
              </a:buClr>
              <a:buFont typeface="Arial" pitchFamily="34" charset="0"/>
              <a:buChar char="►"/>
            </a:pPr>
            <a:r>
              <a:rPr lang="en-US" sz="1800" dirty="0" smtClean="0">
                <a:solidFill>
                  <a:srgbClr val="000000"/>
                </a:solidFill>
              </a:rPr>
              <a:t>Availability – SLA</a:t>
            </a:r>
          </a:p>
          <a:p>
            <a:pPr marL="342900" indent="-342900">
              <a:buClr>
                <a:srgbClr val="00B050"/>
              </a:buClr>
              <a:buFont typeface="Arial" pitchFamily="34" charset="0"/>
              <a:buChar char="►"/>
            </a:pPr>
            <a:r>
              <a:rPr lang="en-US" sz="1800" dirty="0" smtClean="0">
                <a:solidFill>
                  <a:srgbClr val="000000"/>
                </a:solidFill>
              </a:rPr>
              <a:t>Expectations - Partnership</a:t>
            </a:r>
          </a:p>
          <a:p>
            <a:pPr marL="342900" indent="-342900">
              <a:buClr>
                <a:srgbClr val="00B050"/>
              </a:buClr>
              <a:buFont typeface="Arial" pitchFamily="34" charset="0"/>
              <a:buChar char="►"/>
            </a:pPr>
            <a:r>
              <a:rPr lang="en-US" sz="1800" dirty="0" smtClean="0">
                <a:solidFill>
                  <a:srgbClr val="000000"/>
                </a:solidFill>
              </a:rPr>
              <a:t>Security – Data Control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658982" y="914400"/>
            <a:ext cx="2180218" cy="1004608"/>
            <a:chOff x="6648272" y="2306772"/>
            <a:chExt cx="2160448" cy="1447800"/>
          </a:xfrm>
          <a:solidFill>
            <a:schemeClr val="bg1"/>
          </a:solidFill>
        </p:grpSpPr>
        <p:sp>
          <p:nvSpPr>
            <p:cNvPr id="13" name="Cloud"/>
            <p:cNvSpPr>
              <a:spLocks noChangeAspect="1" noEditPoints="1" noChangeArrowheads="1"/>
            </p:cNvSpPr>
            <p:nvPr/>
          </p:nvSpPr>
          <p:spPr bwMode="auto">
            <a:xfrm>
              <a:off x="6648272" y="2306772"/>
              <a:ext cx="2160448" cy="14478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01281" y="2628447"/>
              <a:ext cx="1776801" cy="63490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000000"/>
                  </a:solidFill>
                </a:rPr>
                <a:t>Blackboard</a:t>
              </a:r>
              <a:endParaRPr lang="en-US" sz="18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802389" y="1724752"/>
            <a:ext cx="1946702" cy="1004608"/>
            <a:chOff x="5161026" y="1219200"/>
            <a:chExt cx="2160448" cy="1447800"/>
          </a:xfrm>
          <a:solidFill>
            <a:schemeClr val="bg1"/>
          </a:solidFill>
        </p:grpSpPr>
        <p:sp>
          <p:nvSpPr>
            <p:cNvPr id="16" name="Cloud"/>
            <p:cNvSpPr>
              <a:spLocks noChangeAspect="1" noEditPoints="1" noChangeArrowheads="1"/>
            </p:cNvSpPr>
            <p:nvPr/>
          </p:nvSpPr>
          <p:spPr bwMode="auto">
            <a:xfrm>
              <a:off x="5161026" y="1219200"/>
              <a:ext cx="2160448" cy="14478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48885" y="1552578"/>
              <a:ext cx="1713569" cy="63490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lvl="0"/>
              <a:r>
                <a:rPr lang="en-US" sz="1800" b="1" dirty="0">
                  <a:solidFill>
                    <a:srgbClr val="000000"/>
                  </a:solidFill>
                </a:rPr>
                <a:t>Rackspace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233921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80052"/>
            <a:ext cx="4429453" cy="2971800"/>
          </a:xfrm>
        </p:spPr>
        <p:txBody>
          <a:bodyPr/>
          <a:lstStyle/>
          <a:p>
            <a:r>
              <a:rPr lang="en-US" sz="2800" b="1" dirty="0" smtClean="0"/>
              <a:t>Virtualization is King!</a:t>
            </a:r>
          </a:p>
          <a:p>
            <a:pPr lvl="1"/>
            <a:r>
              <a:rPr lang="en-US" sz="2000" b="1" u="sng" dirty="0" smtClean="0"/>
              <a:t>93%</a:t>
            </a:r>
            <a:r>
              <a:rPr lang="en-US" sz="2000" dirty="0" smtClean="0"/>
              <a:t> of LSCS servers are Virtualized</a:t>
            </a:r>
          </a:p>
          <a:p>
            <a:pPr lvl="2"/>
            <a:r>
              <a:rPr lang="en-US" sz="2000" dirty="0" smtClean="0"/>
              <a:t>Including our ERP!</a:t>
            </a:r>
          </a:p>
          <a:p>
            <a:pPr lvl="1"/>
            <a:r>
              <a:rPr lang="en-US" sz="2000" dirty="0" smtClean="0"/>
              <a:t>19 VM Farms</a:t>
            </a:r>
          </a:p>
          <a:p>
            <a:pPr lvl="2"/>
            <a:r>
              <a:rPr lang="en-US" sz="2000" dirty="0" smtClean="0"/>
              <a:t>All sites are interlinked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LSCS – Private Cloud</a:t>
            </a:r>
            <a:endParaRPr lang="en-US" sz="3200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175709" y="4505661"/>
            <a:ext cx="4091491" cy="1981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u="sng" dirty="0" smtClean="0">
                <a:solidFill>
                  <a:srgbClr val="000000"/>
                </a:solidFill>
              </a:rPr>
              <a:t>Essential Characteristics</a:t>
            </a:r>
          </a:p>
          <a:p>
            <a:pPr marL="342900" indent="-342900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On-Demand Self-Service</a:t>
            </a:r>
          </a:p>
          <a:p>
            <a:pPr marL="342900" indent="-342900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Broad Network Access</a:t>
            </a:r>
          </a:p>
          <a:p>
            <a:pPr marL="342900" indent="-342900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Resource Pooling</a:t>
            </a:r>
          </a:p>
          <a:p>
            <a:pPr marL="342900" indent="-342900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Rapid Elasticity</a:t>
            </a:r>
          </a:p>
          <a:p>
            <a:pPr marL="342900" indent="-342900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Measured Service</a:t>
            </a:r>
          </a:p>
          <a:p>
            <a:pPr algn="ctr"/>
            <a:endParaRPr lang="en-US" sz="24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4648200" y="4495800"/>
            <a:ext cx="4091491" cy="198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u="sng" dirty="0" smtClean="0">
                <a:solidFill>
                  <a:srgbClr val="000000"/>
                </a:solidFill>
              </a:rPr>
              <a:t>Challenges/Opportunities</a:t>
            </a:r>
          </a:p>
          <a:p>
            <a:pPr marL="342900" indent="-342900">
              <a:buClr>
                <a:srgbClr val="00B050"/>
              </a:buClr>
              <a:buFont typeface="Arial" pitchFamily="34" charset="0"/>
              <a:buChar char="►"/>
            </a:pPr>
            <a:r>
              <a:rPr lang="en-US" sz="2000" dirty="0" smtClean="0">
                <a:solidFill>
                  <a:srgbClr val="000000"/>
                </a:solidFill>
              </a:rPr>
              <a:t>Flexibility</a:t>
            </a:r>
          </a:p>
          <a:p>
            <a:pPr marL="342900" indent="-342900">
              <a:buClr>
                <a:srgbClr val="00B050"/>
              </a:buClr>
              <a:buFont typeface="Arial" pitchFamily="34" charset="0"/>
              <a:buChar char="►"/>
            </a:pPr>
            <a:r>
              <a:rPr lang="en-US" sz="2000" dirty="0" smtClean="0">
                <a:solidFill>
                  <a:srgbClr val="000000"/>
                </a:solidFill>
              </a:rPr>
              <a:t>High Availability</a:t>
            </a:r>
          </a:p>
          <a:p>
            <a:pPr marL="342900" indent="-342900">
              <a:buClr>
                <a:srgbClr val="00B050"/>
              </a:buClr>
              <a:buFont typeface="Arial" pitchFamily="34" charset="0"/>
              <a:buChar char="►"/>
            </a:pPr>
            <a:r>
              <a:rPr lang="en-US" sz="2000" dirty="0" smtClean="0">
                <a:solidFill>
                  <a:srgbClr val="000000"/>
                </a:solidFill>
              </a:rPr>
              <a:t>Elastic demand based</a:t>
            </a:r>
          </a:p>
          <a:p>
            <a:pPr marL="342900" indent="-342900">
              <a:buClr>
                <a:srgbClr val="00B050"/>
              </a:buClr>
              <a:buFont typeface="Arial" pitchFamily="34" charset="0"/>
              <a:buChar char="►"/>
            </a:pPr>
            <a:r>
              <a:rPr lang="en-US" sz="2000" dirty="0" smtClean="0">
                <a:solidFill>
                  <a:srgbClr val="000000"/>
                </a:solidFill>
              </a:rPr>
              <a:t>Structured controls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►"/>
            </a:pPr>
            <a:r>
              <a:rPr lang="en-US" sz="2000" dirty="0" smtClean="0">
                <a:solidFill>
                  <a:srgbClr val="000000"/>
                </a:solidFill>
              </a:rPr>
              <a:t>VM Sprawl</a:t>
            </a:r>
            <a:endParaRPr lang="en-US" sz="2000" dirty="0">
              <a:solidFill>
                <a:srgbClr val="000000"/>
              </a:solidFill>
            </a:endParaRPr>
          </a:p>
          <a:p>
            <a:pPr algn="ctr"/>
            <a:endParaRPr lang="en-US" sz="24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2" name="Content Placeholder 7"/>
          <p:cNvSpPr txBox="1">
            <a:spLocks/>
          </p:cNvSpPr>
          <p:nvPr/>
        </p:nvSpPr>
        <p:spPr bwMode="auto">
          <a:xfrm>
            <a:off x="4429453" y="1066800"/>
            <a:ext cx="479074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 2" pitchFamily="18" charset="2"/>
              <a:buChar char="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 2" pitchFamily="18" charset="2"/>
              <a:buChar char="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800" b="1" u="sng" dirty="0" smtClean="0">
                <a:solidFill>
                  <a:srgbClr val="002060"/>
                </a:solidFill>
              </a:rPr>
              <a:t>LSCS – Resource Pool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2.1 THz </a:t>
            </a:r>
            <a:r>
              <a:rPr lang="en-US" sz="2800" dirty="0" smtClean="0">
                <a:solidFill>
                  <a:srgbClr val="002060"/>
                </a:solidFill>
              </a:rPr>
              <a:t>processing power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5.2 TB </a:t>
            </a:r>
            <a:r>
              <a:rPr lang="en-US" sz="2800" dirty="0" smtClean="0">
                <a:solidFill>
                  <a:srgbClr val="002060"/>
                </a:solidFill>
              </a:rPr>
              <a:t>of Memory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172</a:t>
            </a:r>
            <a:r>
              <a:rPr lang="en-US" sz="2800" dirty="0" smtClean="0">
                <a:solidFill>
                  <a:srgbClr val="002060"/>
                </a:solidFill>
              </a:rPr>
              <a:t> Physical CPUs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1349</a:t>
            </a:r>
            <a:r>
              <a:rPr lang="en-US" sz="2800" dirty="0" smtClean="0">
                <a:solidFill>
                  <a:srgbClr val="002060"/>
                </a:solidFill>
              </a:rPr>
              <a:t> VM CPU cores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3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LSCS – Private Cloud</a:t>
            </a: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511" y="990601"/>
            <a:ext cx="6140289" cy="52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772275" y="4740690"/>
            <a:ext cx="1152525" cy="6524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971801" y="4724402"/>
            <a:ext cx="1152525" cy="6524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990601"/>
            <a:ext cx="1862920" cy="55397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2000" b="1" u="sng" dirty="0" smtClean="0"/>
              <a:t>Example</a:t>
            </a:r>
            <a:endParaRPr lang="en-US" sz="2000" b="1" u="sng" dirty="0"/>
          </a:p>
          <a:p>
            <a:pPr algn="ctr"/>
            <a:r>
              <a:rPr lang="en-US" sz="1800" b="1" u="sng" dirty="0" smtClean="0">
                <a:solidFill>
                  <a:srgbClr val="000000"/>
                </a:solidFill>
              </a:rPr>
              <a:t>Availability &amp; Flexibility</a:t>
            </a:r>
            <a:endParaRPr lang="en-US" sz="1800" b="1" u="sng" dirty="0">
              <a:solidFill>
                <a:srgbClr val="000000"/>
              </a:solidFill>
            </a:endParaRPr>
          </a:p>
          <a:p>
            <a:endParaRPr lang="en-US" sz="1800" dirty="0" smtClean="0"/>
          </a:p>
          <a:p>
            <a:r>
              <a:rPr lang="en-US" sz="1800" dirty="0" smtClean="0"/>
              <a:t>Important the network must be designed for flexibility</a:t>
            </a:r>
          </a:p>
          <a:p>
            <a:endParaRPr lang="en-US" sz="2000" dirty="0" smtClean="0"/>
          </a:p>
          <a:p>
            <a:r>
              <a:rPr lang="en-US" sz="1800" dirty="0" smtClean="0"/>
              <a:t>More </a:t>
            </a:r>
            <a:r>
              <a:rPr lang="en-US" sz="1800" dirty="0"/>
              <a:t>than vMotion and </a:t>
            </a:r>
            <a:r>
              <a:rPr lang="en-US" sz="1800" dirty="0" smtClean="0"/>
              <a:t>SRM</a:t>
            </a:r>
          </a:p>
          <a:p>
            <a:endParaRPr lang="en-US" sz="2000" dirty="0"/>
          </a:p>
          <a:p>
            <a:r>
              <a:rPr lang="en-US" sz="1800" dirty="0" smtClean="0"/>
              <a:t>Simplified Maintenance</a:t>
            </a:r>
          </a:p>
          <a:p>
            <a:endParaRPr lang="en-US" sz="2000" dirty="0" smtClean="0"/>
          </a:p>
          <a:p>
            <a:r>
              <a:rPr lang="en-US" sz="1800" dirty="0" smtClean="0"/>
              <a:t>Enables </a:t>
            </a:r>
          </a:p>
          <a:p>
            <a:r>
              <a:rPr lang="en-US" sz="1800" b="1" dirty="0" smtClean="0"/>
              <a:t>IT as a Service</a:t>
            </a:r>
            <a:endParaRPr lang="en-US" sz="14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971800" y="4724401"/>
            <a:ext cx="1152525" cy="6524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740964" y="4757738"/>
            <a:ext cx="1152525" cy="6524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>
            <a:off x="4067276" y="5181601"/>
            <a:ext cx="2968625" cy="5238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</a:rPr>
              <a:t>VM-SRM</a:t>
            </a:r>
            <a:r>
              <a:rPr lang="en-US" sz="2000" dirty="0">
                <a:solidFill>
                  <a:schemeClr val="tx1"/>
                </a:solidFill>
              </a:rPr>
              <a:t> moves servers</a:t>
            </a:r>
          </a:p>
        </p:txBody>
      </p:sp>
      <p:sp>
        <p:nvSpPr>
          <p:cNvPr id="13" name="Right Arrow 12"/>
          <p:cNvSpPr/>
          <p:nvPr/>
        </p:nvSpPr>
        <p:spPr>
          <a:xfrm rot="16200000">
            <a:off x="5559425" y="2974976"/>
            <a:ext cx="2968625" cy="5238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</a:rPr>
              <a:t>VM-SRM moves servers</a:t>
            </a:r>
          </a:p>
        </p:txBody>
      </p:sp>
    </p:spTree>
    <p:extLst>
      <p:ext uri="{BB962C8B-B14F-4D97-AF65-F5344CB8AC3E}">
        <p14:creationId xmlns:p14="http://schemas.microsoft.com/office/powerpoint/2010/main" val="393416267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Private Cloud - Differentiator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0" y="1524000"/>
            <a:ext cx="3505200" cy="4797425"/>
          </a:xfrm>
        </p:spPr>
        <p:txBody>
          <a:bodyPr/>
          <a:lstStyle/>
          <a:p>
            <a:r>
              <a:rPr lang="en-US" sz="2000" b="1" dirty="0" smtClean="0"/>
              <a:t>Problem 1</a:t>
            </a:r>
            <a:endParaRPr lang="en-US" sz="2000" b="1" dirty="0"/>
          </a:p>
          <a:p>
            <a:pPr lvl="1"/>
            <a:r>
              <a:rPr lang="en-US" sz="1800" dirty="0" smtClean="0"/>
              <a:t>Our ERP would crash regularly and services were limited at times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r>
              <a:rPr lang="en-US" sz="2000" b="1" dirty="0" smtClean="0"/>
              <a:t>Problem 2</a:t>
            </a:r>
          </a:p>
          <a:p>
            <a:pPr lvl="1"/>
            <a:r>
              <a:rPr lang="en-US" sz="1800" dirty="0" smtClean="0"/>
              <a:t>90,000 </a:t>
            </a:r>
            <a:r>
              <a:rPr lang="en-US" sz="1800" dirty="0"/>
              <a:t>students </a:t>
            </a:r>
            <a:r>
              <a:rPr lang="en-US" sz="1800" dirty="0" smtClean="0"/>
              <a:t>hammering our systems to register for classes in a short time frame 2-3 weeks</a:t>
            </a:r>
            <a:endParaRPr lang="en-US" sz="1800" dirty="0"/>
          </a:p>
          <a:p>
            <a:pPr lvl="1"/>
            <a:endParaRPr lang="en-US" sz="2000" dirty="0" smtClean="0"/>
          </a:p>
          <a:p>
            <a:r>
              <a:rPr lang="en-US" sz="2000" b="1" dirty="0" smtClean="0"/>
              <a:t>Our Solution</a:t>
            </a:r>
          </a:p>
          <a:p>
            <a:pPr lvl="1"/>
            <a:r>
              <a:rPr lang="en-US" sz="1800" dirty="0" smtClean="0"/>
              <a:t>PeopleSoft ERP </a:t>
            </a:r>
          </a:p>
          <a:p>
            <a:pPr lvl="1"/>
            <a:r>
              <a:rPr lang="en-US" sz="1800" dirty="0" smtClean="0"/>
              <a:t>Our Private Cloud</a:t>
            </a:r>
            <a:endParaRPr lang="en-US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76400"/>
            <a:ext cx="5088153" cy="4648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76200" y="93922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>
                <a:solidFill>
                  <a:schemeClr val="accent4">
                    <a:lumMod val="75000"/>
                  </a:schemeClr>
                </a:solidFill>
              </a:rPr>
              <a:t>Adding value to the organization</a:t>
            </a:r>
          </a:p>
        </p:txBody>
      </p:sp>
    </p:spTree>
    <p:extLst>
      <p:ext uri="{BB962C8B-B14F-4D97-AF65-F5344CB8AC3E}">
        <p14:creationId xmlns:p14="http://schemas.microsoft.com/office/powerpoint/2010/main" val="254392824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ERP Availability - 5-nines (99.999)</a:t>
            </a:r>
            <a:endParaRPr lang="en-US" sz="32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799"/>
            <a:ext cx="8915400" cy="525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8"/>
          <p:cNvSpPr/>
          <p:nvPr/>
        </p:nvSpPr>
        <p:spPr bwMode="gray">
          <a:xfrm>
            <a:off x="1371600" y="1145700"/>
            <a:ext cx="1219200" cy="228600"/>
          </a:xfrm>
          <a:prstGeom prst="rightArrow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/>
          <p:cNvSpPr/>
          <p:nvPr/>
        </p:nvSpPr>
        <p:spPr bwMode="gray">
          <a:xfrm rot="5400000">
            <a:off x="1943100" y="2247900"/>
            <a:ext cx="1828800" cy="228600"/>
          </a:xfrm>
          <a:prstGeom prst="rightArrow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 bwMode="gray">
          <a:xfrm rot="2607942">
            <a:off x="2746602" y="3436978"/>
            <a:ext cx="548671" cy="228600"/>
          </a:xfrm>
          <a:prstGeom prst="rightArrow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/>
          <p:cNvSpPr/>
          <p:nvPr/>
        </p:nvSpPr>
        <p:spPr bwMode="gray">
          <a:xfrm rot="10800000">
            <a:off x="6477000" y="1110300"/>
            <a:ext cx="1219200" cy="228600"/>
          </a:xfrm>
          <a:prstGeom prst="rightArrow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/>
          <p:cNvSpPr/>
          <p:nvPr/>
        </p:nvSpPr>
        <p:spPr bwMode="gray">
          <a:xfrm rot="5400000">
            <a:off x="5295900" y="2212500"/>
            <a:ext cx="1828800" cy="228600"/>
          </a:xfrm>
          <a:prstGeom prst="rightArrow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/>
          <p:cNvSpPr/>
          <p:nvPr/>
        </p:nvSpPr>
        <p:spPr bwMode="gray">
          <a:xfrm rot="8610378">
            <a:off x="5761742" y="3425455"/>
            <a:ext cx="548671" cy="228600"/>
          </a:xfrm>
          <a:prstGeom prst="rightArrow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474554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ERP Availability - 5-nines (99.999)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799"/>
            <a:ext cx="8915400" cy="525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8"/>
          <p:cNvSpPr/>
          <p:nvPr/>
        </p:nvSpPr>
        <p:spPr bwMode="gray">
          <a:xfrm>
            <a:off x="1371600" y="1145700"/>
            <a:ext cx="1219200" cy="228600"/>
          </a:xfrm>
          <a:prstGeom prst="rightArrow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/>
          <p:cNvSpPr/>
          <p:nvPr/>
        </p:nvSpPr>
        <p:spPr bwMode="gray">
          <a:xfrm rot="5400000">
            <a:off x="1943100" y="2247900"/>
            <a:ext cx="1828800" cy="228600"/>
          </a:xfrm>
          <a:prstGeom prst="rightArrow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 bwMode="gray">
          <a:xfrm rot="2607942">
            <a:off x="2746602" y="3436978"/>
            <a:ext cx="548671" cy="228600"/>
          </a:xfrm>
          <a:prstGeom prst="rightArrow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/>
          <p:cNvSpPr/>
          <p:nvPr/>
        </p:nvSpPr>
        <p:spPr bwMode="gray">
          <a:xfrm rot="10800000">
            <a:off x="6477000" y="1110300"/>
            <a:ext cx="1219200" cy="228600"/>
          </a:xfrm>
          <a:prstGeom prst="rightArrow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10" name="Multiply 9"/>
          <p:cNvSpPr/>
          <p:nvPr/>
        </p:nvSpPr>
        <p:spPr bwMode="gray">
          <a:xfrm>
            <a:off x="5219700" y="1447800"/>
            <a:ext cx="1981200" cy="1676400"/>
          </a:xfrm>
          <a:prstGeom prst="mathMultiply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/>
          <p:cNvSpPr/>
          <p:nvPr/>
        </p:nvSpPr>
        <p:spPr bwMode="gray">
          <a:xfrm rot="10800000">
            <a:off x="3160505" y="1145700"/>
            <a:ext cx="2906771" cy="228600"/>
          </a:xfrm>
          <a:prstGeom prst="rightArrow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22" name="Right Arrow 21"/>
          <p:cNvSpPr/>
          <p:nvPr/>
        </p:nvSpPr>
        <p:spPr bwMode="gray">
          <a:xfrm>
            <a:off x="3160506" y="3356771"/>
            <a:ext cx="2677446" cy="228600"/>
          </a:xfrm>
          <a:prstGeom prst="rightArrow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23" name="Right Arrow 22"/>
          <p:cNvSpPr/>
          <p:nvPr/>
        </p:nvSpPr>
        <p:spPr bwMode="gray">
          <a:xfrm rot="8610378">
            <a:off x="6050265" y="3497517"/>
            <a:ext cx="548671" cy="228600"/>
          </a:xfrm>
          <a:prstGeom prst="rightArrow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24" name="Right Arrow 23"/>
          <p:cNvSpPr/>
          <p:nvPr/>
        </p:nvSpPr>
        <p:spPr bwMode="gray">
          <a:xfrm rot="5400000">
            <a:off x="2095500" y="2247900"/>
            <a:ext cx="1828800" cy="228600"/>
          </a:xfrm>
          <a:prstGeom prst="rightArrow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99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ERP Availability - 5-nines (99.999)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799"/>
            <a:ext cx="8915400" cy="525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8"/>
          <p:cNvSpPr/>
          <p:nvPr/>
        </p:nvSpPr>
        <p:spPr bwMode="gray">
          <a:xfrm>
            <a:off x="1371600" y="1145700"/>
            <a:ext cx="1219200" cy="228600"/>
          </a:xfrm>
          <a:prstGeom prst="rightArrow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/>
          <p:cNvSpPr/>
          <p:nvPr/>
        </p:nvSpPr>
        <p:spPr bwMode="gray">
          <a:xfrm rot="5400000">
            <a:off x="1943100" y="2247900"/>
            <a:ext cx="1828800" cy="228600"/>
          </a:xfrm>
          <a:prstGeom prst="rightArrow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 bwMode="gray">
          <a:xfrm rot="2607942">
            <a:off x="2746602" y="3436978"/>
            <a:ext cx="548671" cy="228600"/>
          </a:xfrm>
          <a:prstGeom prst="rightArrow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/>
          <p:cNvSpPr/>
          <p:nvPr/>
        </p:nvSpPr>
        <p:spPr bwMode="gray">
          <a:xfrm rot="10800000">
            <a:off x="6477000" y="1110300"/>
            <a:ext cx="1219200" cy="228600"/>
          </a:xfrm>
          <a:prstGeom prst="rightArrow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/>
          <p:cNvSpPr/>
          <p:nvPr/>
        </p:nvSpPr>
        <p:spPr bwMode="gray">
          <a:xfrm rot="5400000">
            <a:off x="5295900" y="2212500"/>
            <a:ext cx="1828800" cy="228600"/>
          </a:xfrm>
          <a:prstGeom prst="rightArrow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/>
          <p:cNvSpPr/>
          <p:nvPr/>
        </p:nvSpPr>
        <p:spPr bwMode="gray">
          <a:xfrm rot="8610378">
            <a:off x="5761742" y="3425455"/>
            <a:ext cx="548671" cy="228600"/>
          </a:xfrm>
          <a:prstGeom prst="rightArrow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 bwMode="gray">
          <a:xfrm rot="9782529">
            <a:off x="3506520" y="3708657"/>
            <a:ext cx="2729788" cy="228600"/>
          </a:xfrm>
          <a:prstGeom prst="rightArrow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11" name="Multiply 10"/>
          <p:cNvSpPr/>
          <p:nvPr/>
        </p:nvSpPr>
        <p:spPr bwMode="gray">
          <a:xfrm>
            <a:off x="4953000" y="3696899"/>
            <a:ext cx="1981200" cy="1676400"/>
          </a:xfrm>
          <a:prstGeom prst="mathMultiply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83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ERP - Elasticity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990600"/>
            <a:ext cx="8077200" cy="1447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400" b="1" u="sng" dirty="0" smtClean="0">
                <a:solidFill>
                  <a:srgbClr val="000000"/>
                </a:solidFill>
              </a:rPr>
              <a:t>Example – Elasticity</a:t>
            </a:r>
            <a:r>
              <a:rPr lang="en-US" sz="2400" b="1" dirty="0" smtClean="0">
                <a:solidFill>
                  <a:srgbClr val="000000"/>
                </a:solidFill>
              </a:rPr>
              <a:t> – Normal Operations</a:t>
            </a:r>
            <a:endParaRPr lang="en-US" sz="2400" b="1" dirty="0">
              <a:solidFill>
                <a:srgbClr val="0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Application awareness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Peak demand management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Improved application service delivery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8077200" cy="394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847657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ERP - Elasticity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990600"/>
            <a:ext cx="8077200" cy="1447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400" b="1" u="sng" dirty="0" smtClean="0">
                <a:solidFill>
                  <a:srgbClr val="000000"/>
                </a:solidFill>
              </a:rPr>
              <a:t>Example – Elasticity</a:t>
            </a:r>
            <a:r>
              <a:rPr lang="en-US" sz="2400" b="1" dirty="0" smtClean="0">
                <a:solidFill>
                  <a:srgbClr val="000000"/>
                </a:solidFill>
              </a:rPr>
              <a:t> – Peak Registration</a:t>
            </a:r>
            <a:endParaRPr lang="en-US" sz="2400" b="1" u="sng" dirty="0">
              <a:solidFill>
                <a:srgbClr val="0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Dynamic expansion of capacity on the primary side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Increased production Web and Application Servers – Primary side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Reduced the size of the Test/Dev environment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8077200" cy="392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 bwMode="gray">
          <a:xfrm>
            <a:off x="5734722" y="3276600"/>
            <a:ext cx="2957089" cy="2819400"/>
          </a:xfrm>
          <a:prstGeom prst="ellipse">
            <a:avLst/>
          </a:prstGeom>
          <a:solidFill>
            <a:srgbClr val="FFFF00">
              <a:alpha val="1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7825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ERP - Elasticity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0" y="990600"/>
            <a:ext cx="8077200" cy="1447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400" b="1" u="sng" dirty="0" smtClean="0">
                <a:solidFill>
                  <a:srgbClr val="000000"/>
                </a:solidFill>
              </a:rPr>
              <a:t>Example – Elasticity</a:t>
            </a:r>
            <a:r>
              <a:rPr lang="en-US" sz="2400" b="1" dirty="0" smtClean="0">
                <a:solidFill>
                  <a:srgbClr val="000000"/>
                </a:solidFill>
              </a:rPr>
              <a:t> – Peak Registration</a:t>
            </a:r>
            <a:endParaRPr lang="en-US" sz="2400" b="1" u="sng" dirty="0">
              <a:solidFill>
                <a:srgbClr val="0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Dynamic expansion of capacity </a:t>
            </a:r>
            <a:r>
              <a:rPr lang="en-US" sz="2000" dirty="0" smtClean="0">
                <a:solidFill>
                  <a:srgbClr val="000000"/>
                </a:solidFill>
              </a:rPr>
              <a:t>using </a:t>
            </a:r>
            <a:r>
              <a:rPr lang="en-US" sz="2000" u="sng" dirty="0" smtClean="0">
                <a:solidFill>
                  <a:srgbClr val="000000"/>
                </a:solidFill>
              </a:rPr>
              <a:t>both sides</a:t>
            </a:r>
            <a:endParaRPr lang="en-US" sz="2000" u="sng" dirty="0">
              <a:solidFill>
                <a:srgbClr val="0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Increased production Web and Application </a:t>
            </a:r>
            <a:r>
              <a:rPr lang="en-US" sz="2000" dirty="0" smtClean="0">
                <a:solidFill>
                  <a:srgbClr val="000000"/>
                </a:solidFill>
              </a:rPr>
              <a:t>Servers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Reduced the size of the Test/Dev environment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93086"/>
            <a:ext cx="8077200" cy="3983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 bwMode="gray">
          <a:xfrm>
            <a:off x="3353696" y="3491419"/>
            <a:ext cx="1218304" cy="2514600"/>
          </a:xfrm>
          <a:prstGeom prst="ellipse">
            <a:avLst/>
          </a:prstGeom>
          <a:solidFill>
            <a:srgbClr val="FFFF00">
              <a:alpha val="1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 bwMode="gray">
          <a:xfrm>
            <a:off x="5734722" y="3276600"/>
            <a:ext cx="2957089" cy="2819400"/>
          </a:xfrm>
          <a:prstGeom prst="ellipse">
            <a:avLst/>
          </a:prstGeom>
          <a:solidFill>
            <a:srgbClr val="FFFF00">
              <a:alpha val="10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9508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8686800" cy="5254625"/>
          </a:xfrm>
        </p:spPr>
        <p:txBody>
          <a:bodyPr/>
          <a:lstStyle/>
          <a:p>
            <a:r>
              <a:rPr lang="en-US" sz="2400" b="1" dirty="0"/>
              <a:t>Overview - The Lone Star College </a:t>
            </a:r>
            <a:r>
              <a:rPr lang="en-US" sz="2400" b="1" dirty="0" smtClean="0"/>
              <a:t>System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/>
              <a:t>We Stumbled into the Cloud </a:t>
            </a:r>
            <a:endParaRPr lang="en-US" sz="2000" b="1" dirty="0"/>
          </a:p>
          <a:p>
            <a:pPr lvl="1"/>
            <a:r>
              <a:rPr lang="en-US" sz="2000" dirty="0" smtClean="0"/>
              <a:t>Strategy - Enabling</a:t>
            </a:r>
          </a:p>
          <a:p>
            <a:pPr lvl="1"/>
            <a:r>
              <a:rPr lang="en-US" sz="2000" dirty="0" smtClean="0"/>
              <a:t>Our Private Cloud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400" b="1" dirty="0" smtClean="0"/>
              <a:t>Leveraging </a:t>
            </a:r>
            <a:r>
              <a:rPr lang="en-US" sz="2400" b="1" dirty="0"/>
              <a:t>Cloud’s in the Public Sector 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b="1" dirty="0"/>
              <a:t>Tying it all up</a:t>
            </a:r>
            <a:r>
              <a:rPr lang="en-US" sz="2000" b="1" dirty="0"/>
              <a:t>	</a:t>
            </a:r>
          </a:p>
          <a:p>
            <a:pPr lvl="1"/>
            <a:r>
              <a:rPr lang="en-US" sz="2000" dirty="0"/>
              <a:t>Organizational </a:t>
            </a:r>
            <a:r>
              <a:rPr lang="en-US" sz="2000" dirty="0" smtClean="0"/>
              <a:t>Impact - Challenges</a:t>
            </a:r>
            <a:endParaRPr lang="en-US" sz="2000" dirty="0"/>
          </a:p>
          <a:p>
            <a:pPr lvl="1"/>
            <a:r>
              <a:rPr lang="en-US" sz="2000" dirty="0"/>
              <a:t>What’s Next</a:t>
            </a:r>
            <a:r>
              <a:rPr lang="en-US" sz="2000" dirty="0" smtClean="0"/>
              <a:t>!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b="1" dirty="0"/>
              <a:t>Questions and </a:t>
            </a:r>
            <a:r>
              <a:rPr lang="en-US" sz="2400" b="1" dirty="0" smtClean="0"/>
              <a:t>Answers</a:t>
            </a:r>
            <a:endParaRPr lang="en-US" sz="2400" b="1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Presentation Overview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0" y="4267200"/>
            <a:ext cx="35814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2060"/>
                </a:solidFill>
              </a:rPr>
              <a:t>“ A </a:t>
            </a:r>
            <a:r>
              <a:rPr lang="en-US" sz="1800" b="1" dirty="0" smtClean="0">
                <a:solidFill>
                  <a:srgbClr val="002060"/>
                </a:solidFill>
              </a:rPr>
              <a:t>pessimist</a:t>
            </a:r>
            <a:r>
              <a:rPr lang="en-US" sz="1800" dirty="0" smtClean="0">
                <a:solidFill>
                  <a:srgbClr val="002060"/>
                </a:solidFill>
              </a:rPr>
              <a:t> sees only the dark side of the clouds, and mopes; a </a:t>
            </a:r>
            <a:r>
              <a:rPr lang="en-US" sz="1800" b="1" dirty="0" smtClean="0">
                <a:solidFill>
                  <a:srgbClr val="002060"/>
                </a:solidFill>
              </a:rPr>
              <a:t>philosopher</a:t>
            </a:r>
            <a:r>
              <a:rPr lang="en-US" sz="1800" dirty="0" smtClean="0">
                <a:solidFill>
                  <a:srgbClr val="002060"/>
                </a:solidFill>
              </a:rPr>
              <a:t> sees both sides, and shrugs; </a:t>
            </a:r>
            <a:r>
              <a:rPr lang="en-US" sz="1800" u="sng" dirty="0" smtClean="0">
                <a:solidFill>
                  <a:srgbClr val="002060"/>
                </a:solidFill>
              </a:rPr>
              <a:t>an </a:t>
            </a:r>
            <a:r>
              <a:rPr lang="en-US" sz="1800" b="1" u="sng" dirty="0" smtClean="0">
                <a:solidFill>
                  <a:srgbClr val="002060"/>
                </a:solidFill>
              </a:rPr>
              <a:t>optimist</a:t>
            </a:r>
            <a:r>
              <a:rPr lang="en-US" sz="1800" u="sng" dirty="0" smtClean="0">
                <a:solidFill>
                  <a:srgbClr val="002060"/>
                </a:solidFill>
              </a:rPr>
              <a:t> doesn’t see the clouds at all – he is walking on them.</a:t>
            </a:r>
            <a:r>
              <a:rPr lang="en-US" sz="1800" dirty="0" smtClean="0">
                <a:solidFill>
                  <a:srgbClr val="002060"/>
                </a:solidFill>
              </a:rPr>
              <a:t> “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pPr algn="r"/>
            <a:r>
              <a:rPr lang="en-US" sz="1400" b="1" i="1" dirty="0" smtClean="0">
                <a:solidFill>
                  <a:srgbClr val="002060"/>
                </a:solidFill>
              </a:rPr>
              <a:t>Leonard Louis Levinson</a:t>
            </a:r>
            <a:endParaRPr lang="en-US" sz="1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Next Level - Hybrid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0772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84105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does it Really Mean?</a:t>
            </a:r>
            <a:endParaRPr lang="en-US" sz="3200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-76200" y="990600"/>
            <a:ext cx="4343400" cy="4305299"/>
          </a:xfrm>
        </p:spPr>
        <p:txBody>
          <a:bodyPr/>
          <a:lstStyle/>
          <a:p>
            <a:r>
              <a:rPr lang="en-US" sz="2400" b="1" dirty="0" smtClean="0"/>
              <a:t>Dynamic</a:t>
            </a:r>
            <a:r>
              <a:rPr lang="en-US" sz="2400" dirty="0" smtClean="0"/>
              <a:t> reallocation of computing resources</a:t>
            </a:r>
          </a:p>
          <a:p>
            <a:endParaRPr lang="en-US" sz="2400" dirty="0" smtClean="0"/>
          </a:p>
          <a:p>
            <a:r>
              <a:rPr lang="en-US" sz="2400" dirty="0" smtClean="0"/>
              <a:t>No </a:t>
            </a:r>
            <a:r>
              <a:rPr lang="en-US" sz="2400" b="1" dirty="0" smtClean="0"/>
              <a:t>downtime</a:t>
            </a:r>
            <a:r>
              <a:rPr lang="en-US" sz="2400" dirty="0" smtClean="0"/>
              <a:t> or </a:t>
            </a:r>
            <a:r>
              <a:rPr lang="en-US" sz="2400" b="1" dirty="0" smtClean="0"/>
              <a:t>performance</a:t>
            </a:r>
            <a:r>
              <a:rPr lang="en-US" sz="2400" dirty="0" smtClean="0"/>
              <a:t> loss during peak system demands</a:t>
            </a:r>
          </a:p>
          <a:p>
            <a:endParaRPr lang="en-US" sz="2400" dirty="0" smtClean="0"/>
          </a:p>
          <a:p>
            <a:r>
              <a:rPr lang="en-US" sz="2400" dirty="0" smtClean="0"/>
              <a:t>I.T. is addressing the </a:t>
            </a:r>
            <a:r>
              <a:rPr lang="en-US" sz="2400" b="1" dirty="0" smtClean="0"/>
              <a:t>business and customers needs </a:t>
            </a:r>
          </a:p>
          <a:p>
            <a:endParaRPr lang="en-US" sz="2400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38300"/>
            <a:ext cx="4646488" cy="30861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52400" y="5257800"/>
            <a:ext cx="929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 smtClean="0"/>
              <a:t>Enterprise Agility!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762607697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-76200" y="990600"/>
            <a:ext cx="3657600" cy="5105400"/>
          </a:xfrm>
        </p:spPr>
        <p:txBody>
          <a:bodyPr/>
          <a:lstStyle/>
          <a:p>
            <a:r>
              <a:rPr lang="en-US" sz="2400" b="1" dirty="0" smtClean="0"/>
              <a:t>Organizational</a:t>
            </a:r>
          </a:p>
          <a:p>
            <a:pPr lvl="1"/>
            <a:r>
              <a:rPr lang="en-US" sz="1800" dirty="0" smtClean="0"/>
              <a:t>Where is my data?  </a:t>
            </a:r>
          </a:p>
          <a:p>
            <a:pPr lvl="1"/>
            <a:r>
              <a:rPr lang="en-US" sz="1800" dirty="0" smtClean="0"/>
              <a:t>What controls are in place?</a:t>
            </a:r>
          </a:p>
          <a:p>
            <a:pPr lvl="1"/>
            <a:r>
              <a:rPr lang="en-US" sz="1800" dirty="0" smtClean="0"/>
              <a:t>VM Sprawl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sz="2400" b="1" dirty="0" smtClean="0"/>
              <a:t>Operational</a:t>
            </a:r>
          </a:p>
          <a:p>
            <a:pPr lvl="1"/>
            <a:r>
              <a:rPr lang="en-US" sz="1800" dirty="0" smtClean="0"/>
              <a:t>Training, training and more training</a:t>
            </a:r>
          </a:p>
          <a:p>
            <a:pPr lvl="1"/>
            <a:r>
              <a:rPr lang="en-US" sz="1800" dirty="0" smtClean="0"/>
              <a:t>Team integration</a:t>
            </a:r>
          </a:p>
          <a:p>
            <a:pPr lvl="1"/>
            <a:r>
              <a:rPr lang="en-US" sz="1800" dirty="0" smtClean="0"/>
              <a:t>Storage</a:t>
            </a:r>
          </a:p>
          <a:p>
            <a:endParaRPr lang="en-US" sz="2000" dirty="0" smtClean="0"/>
          </a:p>
          <a:p>
            <a:r>
              <a:rPr lang="en-US" sz="2400" b="1" dirty="0" smtClean="0"/>
              <a:t>Functional</a:t>
            </a:r>
          </a:p>
          <a:p>
            <a:pPr lvl="1"/>
            <a:r>
              <a:rPr lang="en-US" sz="1800" dirty="0" smtClean="0"/>
              <a:t>Application developers </a:t>
            </a:r>
          </a:p>
          <a:p>
            <a:pPr lvl="1"/>
            <a:r>
              <a:rPr lang="en-US" sz="1800" dirty="0" smtClean="0"/>
              <a:t>Business process owners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Challenges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877" y="3048000"/>
            <a:ext cx="4893923" cy="32504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975652" y="990600"/>
            <a:ext cx="4495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Change your Mindset</a:t>
            </a:r>
          </a:p>
          <a:p>
            <a:pPr algn="ctr"/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The organization does not care how you do it. They are only concerned with getting it done!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19075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3810000" y="1219200"/>
            <a:ext cx="5257800" cy="4800600"/>
          </a:xfrm>
        </p:spPr>
        <p:txBody>
          <a:bodyPr/>
          <a:lstStyle/>
          <a:p>
            <a:pPr marL="0" indent="0">
              <a:buSzPct val="50000"/>
              <a:buNone/>
            </a:pPr>
            <a:r>
              <a:rPr lang="en-US" sz="2400" b="1" i="1" dirty="0"/>
              <a:t>System Management</a:t>
            </a:r>
            <a:endParaRPr lang="en-US" sz="2400" i="1" dirty="0"/>
          </a:p>
          <a:p>
            <a:pPr lvl="1"/>
            <a:r>
              <a:rPr lang="en-US" sz="1800" dirty="0"/>
              <a:t>You still have applications or servers that will need support</a:t>
            </a:r>
          </a:p>
          <a:p>
            <a:pPr lvl="1"/>
            <a:r>
              <a:rPr lang="en-US" sz="1800" dirty="0"/>
              <a:t>You will need to monitor security &amp; mitigate risks</a:t>
            </a:r>
          </a:p>
          <a:p>
            <a:pPr marL="0" indent="0">
              <a:buSzPct val="50000"/>
              <a:buNone/>
            </a:pPr>
            <a:r>
              <a:rPr lang="en-US" sz="2400" b="1" i="1" dirty="0"/>
              <a:t>Contract Management</a:t>
            </a:r>
          </a:p>
          <a:p>
            <a:pPr lvl="1"/>
            <a:r>
              <a:rPr lang="en-US" sz="1800" dirty="0"/>
              <a:t>Strong partnership with your cloud provider</a:t>
            </a:r>
          </a:p>
          <a:p>
            <a:pPr lvl="1"/>
            <a:r>
              <a:rPr lang="en-US" sz="1800" dirty="0"/>
              <a:t>Monitor SLA &amp; </a:t>
            </a:r>
            <a:r>
              <a:rPr lang="en-US" sz="1800" dirty="0" smtClean="0"/>
              <a:t>KPI &amp; Security</a:t>
            </a:r>
          </a:p>
          <a:p>
            <a:pPr marL="0" indent="0">
              <a:buSzPct val="50000"/>
              <a:buNone/>
            </a:pPr>
            <a:r>
              <a:rPr lang="en-US" sz="2400" b="1" i="1" dirty="0"/>
              <a:t>Cost </a:t>
            </a:r>
            <a:r>
              <a:rPr lang="en-US" sz="2400" b="1" i="1" dirty="0" smtClean="0"/>
              <a:t>Models</a:t>
            </a:r>
          </a:p>
          <a:p>
            <a:pPr lvl="1"/>
            <a:r>
              <a:rPr lang="en-US" sz="1800" dirty="0" smtClean="0"/>
              <a:t>You Pay for what you need</a:t>
            </a:r>
          </a:p>
          <a:p>
            <a:pPr lvl="1"/>
            <a:r>
              <a:rPr lang="en-US" sz="1800" dirty="0" smtClean="0"/>
              <a:t>CPU, Storage, Bandwidth, Licenses</a:t>
            </a:r>
          </a:p>
          <a:p>
            <a:pPr lvl="1"/>
            <a:r>
              <a:rPr lang="en-US" sz="1800" dirty="0" smtClean="0"/>
              <a:t>Yearly, Quarterly, Monthly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IT Organizational Impact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1219200"/>
            <a:ext cx="2171700" cy="15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002060"/>
                </a:solidFill>
              </a:rPr>
              <a:t>Rethink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2060"/>
                </a:solidFill>
              </a:rPr>
              <a:t>Your staff now has to rethink how they will address a new business </a:t>
            </a:r>
            <a:r>
              <a:rPr lang="en-US" sz="1600" dirty="0" smtClean="0">
                <a:solidFill>
                  <a:srgbClr val="002060"/>
                </a:solidFill>
              </a:rPr>
              <a:t>goals 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3048000"/>
            <a:ext cx="2739887" cy="1371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bg1"/>
                </a:solidFill>
              </a:rPr>
              <a:t>Retool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Your staff </a:t>
            </a:r>
            <a:r>
              <a:rPr lang="en-US" sz="1600" dirty="0" smtClean="0">
                <a:solidFill>
                  <a:schemeClr val="bg1"/>
                </a:solidFill>
              </a:rPr>
              <a:t>must have the technologies </a:t>
            </a:r>
            <a:r>
              <a:rPr lang="en-US" sz="1600" dirty="0">
                <a:solidFill>
                  <a:schemeClr val="bg1"/>
                </a:solidFill>
              </a:rPr>
              <a:t>that enable the cloud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2400" y="4737652"/>
            <a:ext cx="3276600" cy="158694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bg1"/>
                </a:solidFill>
              </a:rPr>
              <a:t>Retrain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Your staff needs more than just technology training they need to understand the organizations </a:t>
            </a:r>
            <a:r>
              <a:rPr lang="en-US" sz="1600" dirty="0" smtClean="0">
                <a:solidFill>
                  <a:schemeClr val="bg1"/>
                </a:solidFill>
              </a:rPr>
              <a:t>goals and how </a:t>
            </a:r>
            <a:r>
              <a:rPr lang="en-US" sz="1600" dirty="0">
                <a:solidFill>
                  <a:schemeClr val="bg1"/>
                </a:solidFill>
              </a:rPr>
              <a:t>to add </a:t>
            </a:r>
            <a:r>
              <a:rPr lang="en-US" sz="1600" dirty="0" smtClean="0">
                <a:solidFill>
                  <a:schemeClr val="bg1"/>
                </a:solidFill>
              </a:rPr>
              <a:t>value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35897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-69574" y="1066800"/>
            <a:ext cx="3955774" cy="2621194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Virtualize Everything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Desktops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lvl="1"/>
            <a:r>
              <a:rPr lang="en-US" sz="1800" dirty="0" smtClean="0"/>
              <a:t>Applications 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Users</a:t>
            </a:r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What’s Next for LSCS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250" y="1066800"/>
            <a:ext cx="5246715" cy="2741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0" y="4953000"/>
            <a:ext cx="8305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 2" pitchFamily="18" charset="2"/>
              <a:buChar char="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 typeface="Wingdings 2" pitchFamily="18" charset="2"/>
              <a:buChar char="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vCloud Director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Cisco Overlay Transport Virtualization (OTV)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0" y="4114800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Dynamic – On Demand - </a:t>
            </a:r>
            <a:r>
              <a:rPr lang="en-US" sz="2800" b="1" u="sng" dirty="0" smtClean="0">
                <a:solidFill>
                  <a:schemeClr val="accent4">
                    <a:lumMod val="75000"/>
                  </a:schemeClr>
                </a:solidFill>
              </a:rPr>
              <a:t>Desktops-as-a-Service</a:t>
            </a:r>
            <a:endParaRPr lang="en-US" sz="28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62783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Our Private Cloud Today</a:t>
            </a:r>
            <a:endParaRPr lang="en-US" sz="3200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 bwMode="auto">
          <a:xfrm>
            <a:off x="4876800" y="960438"/>
            <a:ext cx="417950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800" b="1" u="sng" dirty="0" smtClean="0"/>
              <a:t>Hardware	</a:t>
            </a:r>
            <a:r>
              <a:rPr lang="en-US" sz="2000" dirty="0" smtClean="0"/>
              <a:t>	</a:t>
            </a:r>
            <a:endParaRPr lang="en-US" sz="2000" dirty="0"/>
          </a:p>
        </p:txBody>
      </p:sp>
      <p:sp>
        <p:nvSpPr>
          <p:cNvPr id="5" name="Content Placeholder 5"/>
          <p:cNvSpPr>
            <a:spLocks noGrp="1"/>
          </p:cNvSpPr>
          <p:nvPr>
            <p:ph sz="half" idx="4294967295"/>
          </p:nvPr>
        </p:nvSpPr>
        <p:spPr>
          <a:xfrm>
            <a:off x="4964495" y="1524000"/>
            <a:ext cx="4179505" cy="4373563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/>
              <a:t>HP Blade System</a:t>
            </a:r>
          </a:p>
          <a:p>
            <a:pPr lvl="1"/>
            <a:r>
              <a:rPr lang="en-US" sz="1800" dirty="0" smtClean="0"/>
              <a:t>9 – c7000 Chassis</a:t>
            </a:r>
          </a:p>
          <a:p>
            <a:pPr lvl="1"/>
            <a:r>
              <a:rPr lang="en-US" sz="1800" dirty="0" smtClean="0"/>
              <a:t>6 – </a:t>
            </a:r>
            <a:r>
              <a:rPr lang="en-US" sz="1800" dirty="0"/>
              <a:t>c3000 </a:t>
            </a:r>
            <a:r>
              <a:rPr lang="en-US" sz="1800" dirty="0" smtClean="0"/>
              <a:t>Chassis</a:t>
            </a:r>
          </a:p>
          <a:p>
            <a:pPr lvl="1"/>
            <a:r>
              <a:rPr lang="en-US" sz="1800" dirty="0" smtClean="0"/>
              <a:t>BL460 &amp; BL490</a:t>
            </a:r>
          </a:p>
          <a:p>
            <a:r>
              <a:rPr lang="en-US" sz="2000" dirty="0" smtClean="0"/>
              <a:t>HP Left-hand storage</a:t>
            </a:r>
          </a:p>
          <a:p>
            <a:pPr lvl="1"/>
            <a:r>
              <a:rPr lang="en-US" sz="1800" dirty="0" smtClean="0"/>
              <a:t>250 TB replicated</a:t>
            </a:r>
          </a:p>
          <a:p>
            <a:r>
              <a:rPr lang="en-US" sz="2000" dirty="0" smtClean="0"/>
              <a:t>EMC</a:t>
            </a:r>
          </a:p>
          <a:p>
            <a:pPr lvl="1"/>
            <a:r>
              <a:rPr lang="en-US" sz="1800" dirty="0" smtClean="0"/>
              <a:t>450 TB unified storage</a:t>
            </a:r>
          </a:p>
          <a:p>
            <a:pPr lvl="1"/>
            <a:r>
              <a:rPr lang="en-US" sz="1800" dirty="0" smtClean="0"/>
              <a:t>VMAXe</a:t>
            </a:r>
            <a:r>
              <a:rPr lang="en-US" sz="1800" dirty="0"/>
              <a:t> </a:t>
            </a:r>
            <a:r>
              <a:rPr lang="en-US" sz="1800" dirty="0" smtClean="0"/>
              <a:t>&amp; CX490</a:t>
            </a:r>
          </a:p>
          <a:p>
            <a:pPr lvl="1"/>
            <a:r>
              <a:rPr lang="en-US" sz="1800" dirty="0" smtClean="0"/>
              <a:t>Avamar Disk to Disk Backup</a:t>
            </a:r>
          </a:p>
          <a:p>
            <a:pPr lvl="1"/>
            <a:r>
              <a:rPr lang="en-US" sz="1800" dirty="0" smtClean="0"/>
              <a:t>Recover Point</a:t>
            </a:r>
          </a:p>
          <a:p>
            <a:r>
              <a:rPr lang="en-US" sz="2000" dirty="0" smtClean="0"/>
              <a:t>VMware ELA </a:t>
            </a:r>
          </a:p>
          <a:p>
            <a:r>
              <a:rPr lang="en-US" sz="2000" dirty="0" smtClean="0"/>
              <a:t>Cisco Nexus 7000 (2) 5000 (4)</a:t>
            </a:r>
          </a:p>
          <a:p>
            <a:r>
              <a:rPr lang="en-US" sz="2000" dirty="0" smtClean="0"/>
              <a:t>Cisco ACE Load Balancer </a:t>
            </a:r>
          </a:p>
          <a:p>
            <a:endParaRPr lang="en-US" sz="2000" dirty="0"/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9853" y="960438"/>
            <a:ext cx="4181147" cy="6397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800" b="1" u="sng" dirty="0" smtClean="0"/>
              <a:t>VM Capacity</a:t>
            </a:r>
            <a:endParaRPr lang="en-US" sz="2800" b="1" u="sng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9852" y="1524000"/>
            <a:ext cx="4790747" cy="4449763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/>
              <a:t>19 datacenters</a:t>
            </a:r>
          </a:p>
          <a:p>
            <a:r>
              <a:rPr lang="en-US" sz="2000" dirty="0" smtClean="0"/>
              <a:t>218 resource pools</a:t>
            </a:r>
          </a:p>
          <a:p>
            <a:r>
              <a:rPr lang="en-US" sz="2000" dirty="0" smtClean="0"/>
              <a:t>87 ESX hosts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800" b="1" u="sng" dirty="0" smtClean="0"/>
              <a:t>Overall Resource Pool</a:t>
            </a:r>
            <a:endParaRPr lang="en-US" sz="2800" b="1" u="sng" dirty="0"/>
          </a:p>
          <a:p>
            <a:r>
              <a:rPr lang="en-US" sz="2800" b="1" dirty="0" smtClean="0"/>
              <a:t>2.1 THz </a:t>
            </a:r>
            <a:r>
              <a:rPr lang="en-US" sz="2800" dirty="0" smtClean="0"/>
              <a:t>processing power</a:t>
            </a:r>
          </a:p>
          <a:p>
            <a:r>
              <a:rPr lang="en-US" sz="2800" b="1" dirty="0" smtClean="0"/>
              <a:t>5.2 TB </a:t>
            </a:r>
            <a:r>
              <a:rPr lang="en-US" sz="2800" dirty="0" smtClean="0"/>
              <a:t>of Memory</a:t>
            </a:r>
          </a:p>
          <a:p>
            <a:r>
              <a:rPr lang="en-US" sz="2800" b="1" dirty="0" smtClean="0"/>
              <a:t>172</a:t>
            </a:r>
            <a:r>
              <a:rPr lang="en-US" sz="2800" dirty="0" smtClean="0"/>
              <a:t> Physical CPUs</a:t>
            </a:r>
          </a:p>
          <a:p>
            <a:r>
              <a:rPr lang="en-US" sz="2800" b="1" dirty="0" smtClean="0"/>
              <a:t>1349</a:t>
            </a:r>
            <a:r>
              <a:rPr lang="en-US" sz="2800" dirty="0" smtClean="0"/>
              <a:t> VM CPU cores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862980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Questions</a:t>
            </a:r>
            <a:endParaRPr lang="en-US" sz="3200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2362200" y="1749287"/>
            <a:ext cx="6629400" cy="689113"/>
          </a:xfrm>
          <a:prstGeom prst="rect">
            <a:avLst/>
          </a:prstGeom>
          <a:solidFill>
            <a:schemeClr val="accent2">
              <a:lumMod val="2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/>
              <a:t>IT as a Service:</a:t>
            </a:r>
            <a:br>
              <a:rPr lang="en-US" sz="2400" dirty="0" smtClean="0"/>
            </a:br>
            <a:r>
              <a:rPr lang="en-US" sz="2400" dirty="0" smtClean="0"/>
              <a:t>Leveraging Private, Public and Hybrid Clouds at Lone Star!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239617" y="2776954"/>
            <a:ext cx="30480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u="sng" dirty="0" smtClean="0">
                <a:solidFill>
                  <a:srgbClr val="000000"/>
                </a:solidFill>
              </a:rPr>
              <a:t>Presentation Resources</a:t>
            </a:r>
          </a:p>
          <a:p>
            <a:r>
              <a:rPr lang="en-US" sz="1400" b="1" dirty="0" smtClean="0">
                <a:solidFill>
                  <a:srgbClr val="000000"/>
                </a:solidFill>
              </a:rPr>
              <a:t>National Institute of Standards Technology</a:t>
            </a:r>
          </a:p>
          <a:p>
            <a:pPr algn="r"/>
            <a:r>
              <a:rPr lang="en-US" sz="1400" dirty="0" smtClean="0">
                <a:solidFill>
                  <a:srgbClr val="000000"/>
                </a:solidFill>
              </a:rPr>
              <a:t>Version 15</a:t>
            </a:r>
          </a:p>
          <a:p>
            <a:r>
              <a:rPr lang="en-US" sz="1400" b="1" dirty="0" smtClean="0">
                <a:solidFill>
                  <a:srgbClr val="000000"/>
                </a:solidFill>
              </a:rPr>
              <a:t>Cloud Computing with VMware vCloud Director</a:t>
            </a:r>
          </a:p>
          <a:p>
            <a:pPr algn="r"/>
            <a:r>
              <a:rPr lang="en-US" sz="1400" dirty="0" smtClean="0">
                <a:solidFill>
                  <a:srgbClr val="000000"/>
                </a:solidFill>
              </a:rPr>
              <a:t>USENIX #24</a:t>
            </a:r>
          </a:p>
          <a:p>
            <a:r>
              <a:rPr lang="en-US" sz="1400" b="1" dirty="0" smtClean="0">
                <a:solidFill>
                  <a:srgbClr val="000000"/>
                </a:solidFill>
              </a:rPr>
              <a:t>Gartner </a:t>
            </a:r>
          </a:p>
          <a:p>
            <a:pPr algn="r"/>
            <a:r>
              <a:rPr lang="en-US" sz="1400" dirty="0" smtClean="0">
                <a:solidFill>
                  <a:srgbClr val="000000"/>
                </a:solidFill>
              </a:rPr>
              <a:t>Key Issues for Cloud Computing </a:t>
            </a:r>
          </a:p>
          <a:p>
            <a:pPr algn="r"/>
            <a:r>
              <a:rPr lang="en-US" sz="1400" dirty="0" smtClean="0">
                <a:solidFill>
                  <a:srgbClr val="000000"/>
                </a:solidFill>
              </a:rPr>
              <a:t>G00175264</a:t>
            </a:r>
          </a:p>
          <a:p>
            <a:r>
              <a:rPr lang="en-US" sz="1400" b="1" dirty="0" smtClean="0">
                <a:solidFill>
                  <a:srgbClr val="000000"/>
                </a:solidFill>
              </a:rPr>
              <a:t>IT Process Institute</a:t>
            </a:r>
          </a:p>
          <a:p>
            <a:pPr algn="r"/>
            <a:r>
              <a:rPr lang="en-US" sz="1400" dirty="0" smtClean="0">
                <a:solidFill>
                  <a:srgbClr val="000000"/>
                </a:solidFill>
              </a:rPr>
              <a:t>IT Value Transformation Road Map</a:t>
            </a: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r>
              <a:rPr lang="en-US" sz="1400" b="1" dirty="0" smtClean="0">
                <a:solidFill>
                  <a:srgbClr val="000000"/>
                </a:solidFill>
              </a:rPr>
              <a:t>VMware</a:t>
            </a:r>
          </a:p>
          <a:p>
            <a:pPr algn="r"/>
            <a:r>
              <a:rPr lang="en-US" sz="1400" dirty="0" smtClean="0">
                <a:solidFill>
                  <a:srgbClr val="000000"/>
                </a:solidFill>
              </a:rPr>
              <a:t>Evolutionary Approach to an IT Revolution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67400" y="2776954"/>
            <a:ext cx="2819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Link Alander,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Associate Vice Chancellor, 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Technology Services</a:t>
            </a:r>
          </a:p>
          <a:p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600" b="1" dirty="0" smtClean="0">
                <a:solidFill>
                  <a:srgbClr val="000000"/>
                </a:solidFill>
              </a:rPr>
              <a:t>Cory Bradfield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Senior System Administrator</a:t>
            </a:r>
          </a:p>
        </p:txBody>
      </p:sp>
    </p:spTree>
    <p:extLst>
      <p:ext uri="{BB962C8B-B14F-4D97-AF65-F5344CB8AC3E}">
        <p14:creationId xmlns:p14="http://schemas.microsoft.com/office/powerpoint/2010/main" val="248761579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Lone Star College System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3124199"/>
            <a:ext cx="4419600" cy="32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</a:rPr>
              <a:t>Growth</a:t>
            </a:r>
          </a:p>
          <a:p>
            <a:pPr lvl="1">
              <a:defRPr/>
            </a:pPr>
            <a:r>
              <a:rPr lang="en-US" dirty="0">
                <a:solidFill>
                  <a:srgbClr val="002060"/>
                </a:solidFill>
              </a:rPr>
              <a:t>63,000 students to over 90,000 in just 3 </a:t>
            </a:r>
            <a:r>
              <a:rPr lang="en-US" dirty="0" smtClean="0">
                <a:solidFill>
                  <a:srgbClr val="002060"/>
                </a:solidFill>
              </a:rPr>
              <a:t>years</a:t>
            </a:r>
          </a:p>
          <a:p>
            <a:pPr marL="457200" lvl="1" indent="0">
              <a:buNone/>
              <a:defRPr/>
            </a:pPr>
            <a:endParaRPr lang="en-US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rgbClr val="002060"/>
                </a:solidFill>
              </a:rPr>
              <a:t>Our </a:t>
            </a:r>
            <a:r>
              <a:rPr lang="en-US" sz="2800" b="1" dirty="0">
                <a:solidFill>
                  <a:srgbClr val="002060"/>
                </a:solidFill>
              </a:rPr>
              <a:t>Customers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en-US" dirty="0">
                <a:solidFill>
                  <a:srgbClr val="002060"/>
                </a:solidFill>
              </a:rPr>
              <a:t>Over 90,000 Students</a:t>
            </a:r>
          </a:p>
          <a:p>
            <a:pPr lvl="1">
              <a:defRPr/>
            </a:pPr>
            <a:r>
              <a:rPr lang="en-US" dirty="0">
                <a:solidFill>
                  <a:srgbClr val="002060"/>
                </a:solidFill>
              </a:rPr>
              <a:t>Over 4,800 Employees</a:t>
            </a:r>
          </a:p>
          <a:p>
            <a:pPr lvl="1">
              <a:defRPr/>
            </a:pPr>
            <a:r>
              <a:rPr lang="en-US" dirty="0">
                <a:solidFill>
                  <a:srgbClr val="002060"/>
                </a:solidFill>
              </a:rPr>
              <a:t>Supported by 163 OTS staff</a:t>
            </a:r>
          </a:p>
        </p:txBody>
      </p:sp>
      <p:pic>
        <p:nvPicPr>
          <p:cNvPr id="7" name="Picture 6" descr="C:\Users\sardalan\AppData\Local\Microsoft\Windows\Temporary Internet Files\Content.Outlook\HCDLK07B\LSC-System-Map 2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36487">
            <a:off x="4382160" y="1552516"/>
            <a:ext cx="4015238" cy="435824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973818"/>
            <a:ext cx="9067800" cy="198120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16 </a:t>
            </a:r>
            <a:r>
              <a:rPr lang="en-US" sz="2800" b="1" dirty="0">
                <a:solidFill>
                  <a:srgbClr val="002060"/>
                </a:solidFill>
              </a:rPr>
              <a:t>Locations</a:t>
            </a:r>
            <a:r>
              <a:rPr lang="en-US" sz="2800" dirty="0">
                <a:solidFill>
                  <a:srgbClr val="002060"/>
                </a:solidFill>
              </a:rPr>
              <a:t> across 1,400 square miles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002060"/>
                </a:solidFill>
              </a:rPr>
              <a:t>6 </a:t>
            </a:r>
            <a:r>
              <a:rPr lang="en-US" sz="2000" dirty="0">
                <a:solidFill>
                  <a:srgbClr val="002060"/>
                </a:solidFill>
              </a:rPr>
              <a:t>Colleges, 2 University Centers, </a:t>
            </a:r>
            <a:r>
              <a:rPr lang="en-US" sz="2000" dirty="0" smtClean="0">
                <a:solidFill>
                  <a:srgbClr val="002060"/>
                </a:solidFill>
              </a:rPr>
              <a:t>8 </a:t>
            </a:r>
            <a:r>
              <a:rPr lang="en-US" sz="2000" dirty="0">
                <a:solidFill>
                  <a:srgbClr val="002060"/>
                </a:solidFill>
              </a:rPr>
              <a:t>Instructional Centers</a:t>
            </a:r>
          </a:p>
          <a:p>
            <a:pPr lvl="1">
              <a:defRPr/>
            </a:pPr>
            <a:r>
              <a:rPr lang="en-US" sz="2000" dirty="0">
                <a:solidFill>
                  <a:srgbClr val="002060"/>
                </a:solidFill>
              </a:rPr>
              <a:t>21 new buildings in 2011</a:t>
            </a:r>
          </a:p>
          <a:p>
            <a:pPr lvl="2">
              <a:defRPr/>
            </a:pPr>
            <a:r>
              <a:rPr lang="en-US" sz="1800" dirty="0">
                <a:solidFill>
                  <a:srgbClr val="002060"/>
                </a:solidFill>
              </a:rPr>
              <a:t>5 new geographic locations</a:t>
            </a:r>
          </a:p>
          <a:p>
            <a:pPr lvl="2">
              <a:defRPr/>
            </a:pPr>
            <a:r>
              <a:rPr lang="en-US" sz="1800" dirty="0">
                <a:solidFill>
                  <a:srgbClr val="002060"/>
                </a:solidFill>
              </a:rPr>
              <a:t>Over 2,300,000 new sq. ft. to support</a:t>
            </a:r>
          </a:p>
          <a:p>
            <a:pPr marL="0" indent="0">
              <a:buNone/>
            </a:pP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95814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Unreliable Services – constant outages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Aged Hardware – 60 percent of datacenter hardware was end-of-life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Our Student System (ERP) could not handle the volume of students registering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Storage was not unified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Our Problems in 2008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450759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Enterprise Transformation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990600"/>
            <a:ext cx="624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Transformation using </a:t>
            </a:r>
            <a:r>
              <a:rPr lang="en-US" b="1" dirty="0" smtClean="0"/>
              <a:t>Best Practices, Business Alignment</a:t>
            </a:r>
            <a:r>
              <a:rPr lang="en-US" dirty="0" smtClean="0"/>
              <a:t> and a solid </a:t>
            </a:r>
            <a:r>
              <a:rPr lang="en-US" b="1" dirty="0" smtClean="0"/>
              <a:t>Technology Foundation </a:t>
            </a:r>
            <a:r>
              <a:rPr lang="en-US" dirty="0" smtClean="0"/>
              <a:t>to become a </a:t>
            </a:r>
            <a:r>
              <a:rPr lang="en-US" u="sng" dirty="0" smtClean="0"/>
              <a:t>Strategic Partner </a:t>
            </a:r>
            <a:r>
              <a:rPr lang="en-US" dirty="0" smtClean="0"/>
              <a:t>and raise our enterprise </a:t>
            </a:r>
          </a:p>
          <a:p>
            <a:r>
              <a:rPr lang="en-US" b="1" dirty="0" smtClean="0"/>
              <a:t>IT Maturity.</a:t>
            </a:r>
            <a:endParaRPr lang="en-US" b="1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059596"/>
              </p:ext>
            </p:extLst>
          </p:nvPr>
        </p:nvGraphicFramePr>
        <p:xfrm>
          <a:off x="304800" y="2895600"/>
          <a:ext cx="8382000" cy="3657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2794000"/>
                <a:gridCol w="2794000"/>
              </a:tblGrid>
              <a:tr h="394169">
                <a:tc gridSpan="3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Strategic Alignment</a:t>
                      </a:r>
                      <a:endParaRPr lang="en-US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4253">
                <a:tc gridSpan="3"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Strategic Plan for IT aligned with the College Systems Strategic Plan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748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Organizational Transformation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Infrastructure Transformation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Business Transformation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278900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000000"/>
                          </a:solidFill>
                        </a:rPr>
                        <a:t>Reorganized 6 into 1 (May 08)</a:t>
                      </a:r>
                      <a:endParaRPr lang="en-US" sz="105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u="sng" dirty="0" smtClean="0">
                          <a:solidFill>
                            <a:srgbClr val="000000"/>
                          </a:solidFill>
                        </a:rPr>
                        <a:t>WAN redesign (Apr</a:t>
                      </a:r>
                      <a:r>
                        <a:rPr lang="en-US" sz="1050" b="1" u="sng" baseline="0" dirty="0" smtClean="0">
                          <a:solidFill>
                            <a:srgbClr val="000000"/>
                          </a:solidFill>
                        </a:rPr>
                        <a:t> 08)</a:t>
                      </a:r>
                      <a:endParaRPr lang="en-US" sz="1050" b="1" u="sng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000000"/>
                          </a:solidFill>
                        </a:rPr>
                        <a:t>ERP Assessment (Jan 09)</a:t>
                      </a:r>
                      <a:endParaRPr lang="en-US" sz="105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78900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000000"/>
                          </a:solidFill>
                        </a:rPr>
                        <a:t>IT Standards (Jun 08)</a:t>
                      </a:r>
                      <a:endParaRPr lang="en-US" sz="105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u="sng" dirty="0" smtClean="0">
                          <a:solidFill>
                            <a:srgbClr val="000000"/>
                          </a:solidFill>
                        </a:rPr>
                        <a:t>AD/Exchange redesign</a:t>
                      </a:r>
                      <a:r>
                        <a:rPr lang="en-US" sz="1050" b="1" u="sng" baseline="0" dirty="0" smtClean="0">
                          <a:solidFill>
                            <a:srgbClr val="000000"/>
                          </a:solidFill>
                        </a:rPr>
                        <a:t> (Nov 08)</a:t>
                      </a:r>
                      <a:endParaRPr lang="en-US" sz="1050" b="1" u="sng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000000"/>
                          </a:solidFill>
                        </a:rPr>
                        <a:t>ERP Selection (May 09)</a:t>
                      </a:r>
                      <a:endParaRPr lang="en-US" sz="105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9168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000000"/>
                          </a:solidFill>
                        </a:rPr>
                        <a:t>Restructured</a:t>
                      </a:r>
                      <a:r>
                        <a:rPr lang="en-US" sz="1050" baseline="0" dirty="0" smtClean="0">
                          <a:solidFill>
                            <a:srgbClr val="000000"/>
                          </a:solidFill>
                        </a:rPr>
                        <a:t> Positions (Sep 08)</a:t>
                      </a:r>
                      <a:endParaRPr lang="en-US" sz="105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u="sng" dirty="0" smtClean="0">
                          <a:solidFill>
                            <a:srgbClr val="000000"/>
                          </a:solidFill>
                        </a:rPr>
                        <a:t>5-nines Standard (Jan</a:t>
                      </a:r>
                      <a:r>
                        <a:rPr lang="en-US" sz="1050" b="1" u="sng" baseline="0" dirty="0" smtClean="0">
                          <a:solidFill>
                            <a:srgbClr val="000000"/>
                          </a:solidFill>
                        </a:rPr>
                        <a:t> 09)</a:t>
                      </a:r>
                      <a:endParaRPr lang="en-US" sz="1050" b="1" u="sng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u="sng" dirty="0" smtClean="0">
                          <a:solidFill>
                            <a:srgbClr val="000000"/>
                          </a:solidFill>
                        </a:rPr>
                        <a:t>ERP Implementation (Sep 09)</a:t>
                      </a:r>
                      <a:endParaRPr lang="en-US" sz="1050" b="1" u="sng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78900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000000"/>
                          </a:solidFill>
                        </a:rPr>
                        <a:t>IT Governance (Oct</a:t>
                      </a:r>
                      <a:r>
                        <a:rPr lang="en-US" sz="1050" baseline="0" dirty="0" smtClean="0">
                          <a:solidFill>
                            <a:srgbClr val="000000"/>
                          </a:solidFill>
                        </a:rPr>
                        <a:t> 08)</a:t>
                      </a:r>
                      <a:endParaRPr lang="en-US" sz="105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000000"/>
                          </a:solidFill>
                        </a:rPr>
                        <a:t>IT Service</a:t>
                      </a:r>
                      <a:r>
                        <a:rPr lang="en-US" sz="1050" baseline="0" dirty="0" smtClean="0">
                          <a:solidFill>
                            <a:srgbClr val="000000"/>
                          </a:solidFill>
                        </a:rPr>
                        <a:t> Continuity (Apr 09)</a:t>
                      </a:r>
                      <a:endParaRPr lang="en-US" sz="105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000000"/>
                          </a:solidFill>
                        </a:rPr>
                        <a:t> - Finance</a:t>
                      </a:r>
                      <a:r>
                        <a:rPr lang="en-US" sz="1050" baseline="0" dirty="0" smtClean="0">
                          <a:solidFill>
                            <a:srgbClr val="000000"/>
                          </a:solidFill>
                        </a:rPr>
                        <a:t> Live (Jan 10)</a:t>
                      </a:r>
                      <a:endParaRPr lang="en-US" sz="105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78900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000000"/>
                          </a:solidFill>
                        </a:rPr>
                        <a:t>Established</a:t>
                      </a:r>
                      <a:r>
                        <a:rPr lang="en-US" sz="1050" baseline="0" dirty="0" smtClean="0">
                          <a:solidFill>
                            <a:srgbClr val="000000"/>
                          </a:solidFill>
                        </a:rPr>
                        <a:t> KPI’s (Dec 08)</a:t>
                      </a:r>
                      <a:endParaRPr lang="en-US" sz="105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u="sng" dirty="0" smtClean="0">
                          <a:solidFill>
                            <a:srgbClr val="000000"/>
                          </a:solidFill>
                        </a:rPr>
                        <a:t>VM First Policy </a:t>
                      </a:r>
                      <a:r>
                        <a:rPr lang="en-US" sz="1050" b="1" u="sng" baseline="0" dirty="0" smtClean="0">
                          <a:solidFill>
                            <a:srgbClr val="000000"/>
                          </a:solidFill>
                        </a:rPr>
                        <a:t>(Dec 08)</a:t>
                      </a:r>
                      <a:endParaRPr lang="en-US" sz="1050" b="1" u="sng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000000"/>
                          </a:solidFill>
                        </a:rPr>
                        <a:t> - Employee Portal Live (Jan</a:t>
                      </a:r>
                      <a:r>
                        <a:rPr lang="en-US" sz="1050" baseline="0" dirty="0" smtClean="0">
                          <a:solidFill>
                            <a:srgbClr val="000000"/>
                          </a:solidFill>
                        </a:rPr>
                        <a:t> 10)</a:t>
                      </a:r>
                      <a:endParaRPr lang="en-US" sz="105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78900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000000"/>
                          </a:solidFill>
                        </a:rPr>
                        <a:t>24/7 Service Desk </a:t>
                      </a:r>
                      <a:r>
                        <a:rPr lang="en-US" sz="1050" baseline="0" dirty="0" smtClean="0">
                          <a:solidFill>
                            <a:srgbClr val="000000"/>
                          </a:solidFill>
                        </a:rPr>
                        <a:t>(Jan 09)</a:t>
                      </a:r>
                      <a:endParaRPr lang="en-US" sz="105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rgbClr val="000000"/>
                          </a:solidFill>
                        </a:rPr>
                        <a:t>Client</a:t>
                      </a:r>
                      <a:r>
                        <a:rPr lang="en-US" sz="1050" baseline="0" dirty="0" smtClean="0">
                          <a:solidFill>
                            <a:srgbClr val="000000"/>
                          </a:solidFill>
                        </a:rPr>
                        <a:t> Management (Mar 09)</a:t>
                      </a:r>
                      <a:endParaRPr lang="en-US" sz="105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000000"/>
                          </a:solidFill>
                        </a:rPr>
                        <a:t>- </a:t>
                      </a:r>
                      <a:r>
                        <a:rPr lang="en-US" sz="1050" baseline="0" dirty="0" smtClean="0">
                          <a:solidFill>
                            <a:srgbClr val="000000"/>
                          </a:solidFill>
                        </a:rPr>
                        <a:t> Student Portal (Jun 10)</a:t>
                      </a:r>
                      <a:endParaRPr lang="en-US" sz="105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78900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000000"/>
                          </a:solidFill>
                        </a:rPr>
                        <a:t>ITSM</a:t>
                      </a:r>
                      <a:r>
                        <a:rPr lang="en-US" sz="1050" baseline="0" dirty="0" smtClean="0">
                          <a:solidFill>
                            <a:srgbClr val="000000"/>
                          </a:solidFill>
                        </a:rPr>
                        <a:t> Alignment (Feb 09)</a:t>
                      </a:r>
                      <a:endParaRPr lang="en-US" sz="105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0" u="none" dirty="0" smtClean="0">
                          <a:solidFill>
                            <a:srgbClr val="000000"/>
                          </a:solidFill>
                        </a:rPr>
                        <a:t>Green Computing</a:t>
                      </a:r>
                      <a:r>
                        <a:rPr lang="en-US" sz="1050" b="0" u="none" baseline="0" dirty="0" smtClean="0">
                          <a:solidFill>
                            <a:srgbClr val="000000"/>
                          </a:solidFill>
                        </a:rPr>
                        <a:t> (Mar 09)</a:t>
                      </a:r>
                      <a:endParaRPr lang="en-US" sz="1050" b="0" u="none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000000"/>
                          </a:solidFill>
                        </a:rPr>
                        <a:t>- </a:t>
                      </a:r>
                      <a:r>
                        <a:rPr lang="en-US" sz="1050" baseline="0" dirty="0" smtClean="0">
                          <a:solidFill>
                            <a:srgbClr val="000000"/>
                          </a:solidFill>
                        </a:rPr>
                        <a:t> Campus Solution (Dec 10)</a:t>
                      </a:r>
                      <a:endParaRPr lang="en-US" sz="105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78900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000000"/>
                          </a:solidFill>
                        </a:rPr>
                        <a:t>Executive Reporting (Feb 09)</a:t>
                      </a:r>
                      <a:endParaRPr lang="en-US" sz="105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000000"/>
                          </a:solidFill>
                        </a:rPr>
                        <a:t>Advanced</a:t>
                      </a:r>
                      <a:r>
                        <a:rPr lang="en-US" sz="1050" baseline="0" dirty="0" smtClean="0">
                          <a:solidFill>
                            <a:srgbClr val="000000"/>
                          </a:solidFill>
                        </a:rPr>
                        <a:t> Power Mgt. (Dec 09)</a:t>
                      </a:r>
                      <a:endParaRPr lang="en-US" sz="105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000000"/>
                          </a:solidFill>
                        </a:rPr>
                        <a:t>- </a:t>
                      </a:r>
                      <a:r>
                        <a:rPr lang="en-US" sz="1050" baseline="0" dirty="0" smtClean="0">
                          <a:solidFill>
                            <a:srgbClr val="000000"/>
                          </a:solidFill>
                        </a:rPr>
                        <a:t> HR (Dec 10)</a:t>
                      </a:r>
                      <a:endParaRPr lang="en-US" sz="105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7707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000000"/>
                          </a:solidFill>
                        </a:rPr>
                        <a:t>Managing</a:t>
                      </a:r>
                      <a:r>
                        <a:rPr lang="en-US" sz="1050" baseline="0" dirty="0" smtClean="0">
                          <a:solidFill>
                            <a:srgbClr val="000000"/>
                          </a:solidFill>
                        </a:rPr>
                        <a:t> Change (Oct 09)</a:t>
                      </a:r>
                      <a:endParaRPr lang="en-US" sz="105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sng" dirty="0" smtClean="0">
                          <a:solidFill>
                            <a:srgbClr val="000000"/>
                          </a:solidFill>
                        </a:rPr>
                        <a:t>New</a:t>
                      </a:r>
                      <a:r>
                        <a:rPr lang="en-US" sz="1050" b="1" u="sng" baseline="0" dirty="0" smtClean="0">
                          <a:solidFill>
                            <a:srgbClr val="000000"/>
                          </a:solidFill>
                        </a:rPr>
                        <a:t> Green Data Center (Sep 10)</a:t>
                      </a:r>
                      <a:endParaRPr lang="en-US" sz="1050" b="1" u="sng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106908331"/>
              </p:ext>
            </p:extLst>
          </p:nvPr>
        </p:nvGraphicFramePr>
        <p:xfrm>
          <a:off x="0" y="457200"/>
          <a:ext cx="33528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81594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We Stumbled into the Cloud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597" y="3352800"/>
            <a:ext cx="609480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3346174"/>
            <a:ext cx="2161556" cy="29022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VMware’s Model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sz="1800" dirty="0">
                <a:solidFill>
                  <a:srgbClr val="000000"/>
                </a:solidFill>
              </a:rPr>
              <a:t>Vmworld 2010</a:t>
            </a:r>
          </a:p>
          <a:p>
            <a:pPr marL="0" indent="0">
              <a:buNone/>
            </a:pPr>
            <a:endParaRPr lang="en-US" sz="18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0000"/>
                </a:solidFill>
              </a:rPr>
              <a:t>IT as a Service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Business Value Approach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914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</a:rPr>
              <a:t>Lone Star College Systems – Strategic Technology Initiatives 2008-2010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2324751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 OUR GOAL: Best </a:t>
            </a:r>
            <a:r>
              <a:rPr lang="en-US" sz="2000" b="1" dirty="0"/>
              <a:t>Practices, Business </a:t>
            </a:r>
            <a:r>
              <a:rPr lang="en-US" sz="2000" b="1" dirty="0" smtClean="0"/>
              <a:t>Alignment,</a:t>
            </a:r>
            <a:r>
              <a:rPr lang="en-US" sz="2000" dirty="0" smtClean="0"/>
              <a:t> </a:t>
            </a:r>
            <a:r>
              <a:rPr lang="en-US" sz="2000" b="1" dirty="0" smtClean="0"/>
              <a:t>Strategic </a:t>
            </a:r>
            <a:r>
              <a:rPr lang="en-US" sz="2000" b="1" dirty="0"/>
              <a:t>Partner </a:t>
            </a:r>
            <a:r>
              <a:rPr lang="en-US" sz="2000" b="1" dirty="0" smtClean="0"/>
              <a:t>, IT Maturity and High Availability (99.999) standard</a:t>
            </a:r>
            <a:endParaRPr lang="en-US" sz="2000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667195"/>
              </p:ext>
            </p:extLst>
          </p:nvPr>
        </p:nvGraphicFramePr>
        <p:xfrm>
          <a:off x="686193" y="1334151"/>
          <a:ext cx="3673557" cy="9144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673557"/>
              </a:tblGrid>
              <a:tr h="255871">
                <a:tc>
                  <a:txBody>
                    <a:bodyPr/>
                    <a:lstStyle/>
                    <a:p>
                      <a:r>
                        <a:rPr lang="en-US" sz="1400" b="1" u="sng" dirty="0" smtClean="0"/>
                        <a:t>WAN redesign (Apr</a:t>
                      </a:r>
                      <a:r>
                        <a:rPr lang="en-US" sz="1400" b="1" u="sng" baseline="0" dirty="0" smtClean="0"/>
                        <a:t> 08)</a:t>
                      </a:r>
                      <a:endParaRPr lang="en-US" sz="1400" b="1" u="sng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b="1" u="sng" dirty="0" smtClean="0"/>
                        <a:t>AD/Exchange redesign</a:t>
                      </a:r>
                      <a:r>
                        <a:rPr lang="en-US" sz="1400" b="1" u="sng" baseline="0" dirty="0" smtClean="0"/>
                        <a:t> (Nov 08)</a:t>
                      </a:r>
                      <a:endParaRPr lang="en-US" sz="1400" b="1" u="sng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81940">
                <a:tc>
                  <a:txBody>
                    <a:bodyPr/>
                    <a:lstStyle/>
                    <a:p>
                      <a:r>
                        <a:rPr lang="en-US" sz="1400" b="1" u="sng" dirty="0" smtClean="0"/>
                        <a:t>VM First Policy </a:t>
                      </a:r>
                      <a:r>
                        <a:rPr lang="en-US" sz="1400" b="1" u="sng" baseline="0" dirty="0" smtClean="0"/>
                        <a:t>(Dec 08)</a:t>
                      </a:r>
                      <a:endParaRPr lang="en-US" sz="1400" b="1" u="sng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037582"/>
              </p:ext>
            </p:extLst>
          </p:nvPr>
        </p:nvGraphicFramePr>
        <p:xfrm>
          <a:off x="4572393" y="1314510"/>
          <a:ext cx="3748528" cy="91669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748528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400" b="1" u="sng" baseline="0" dirty="0" smtClean="0"/>
                        <a:t>5-nines Standard (Jan 09)</a:t>
                      </a:r>
                      <a:endParaRPr lang="en-US" sz="1400" b="1" u="sng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en-US" sz="1400" b="1" u="sng" dirty="0" smtClean="0"/>
                        <a:t>ERP Implementation (Sep 09)</a:t>
                      </a:r>
                      <a:endParaRPr lang="en-US" sz="1400" b="1" u="sng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070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dirty="0" smtClean="0"/>
                        <a:t>New</a:t>
                      </a:r>
                      <a:r>
                        <a:rPr lang="en-US" sz="1400" b="1" u="sng" baseline="0" dirty="0" smtClean="0"/>
                        <a:t> Green Data Center (Sep 10)</a:t>
                      </a:r>
                      <a:endParaRPr lang="en-US" sz="1400" b="1" u="sng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1827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Virtualization First</a:t>
            </a:r>
          </a:p>
          <a:p>
            <a:pPr lvl="1"/>
            <a:r>
              <a:rPr lang="en-US" sz="1800" dirty="0"/>
              <a:t>Critical when creating a Private Cloud</a:t>
            </a:r>
          </a:p>
          <a:p>
            <a:pPr lvl="1"/>
            <a:r>
              <a:rPr lang="en-US" sz="1800" dirty="0"/>
              <a:t>Must be beyond Tier III and Tier II </a:t>
            </a:r>
            <a:r>
              <a:rPr lang="en-US" sz="1800" dirty="0" smtClean="0"/>
              <a:t>server virtualization </a:t>
            </a:r>
            <a:r>
              <a:rPr lang="en-US" sz="1800" dirty="0"/>
              <a:t>(80 to 95 percent)</a:t>
            </a:r>
          </a:p>
          <a:p>
            <a:r>
              <a:rPr lang="en-US" b="1" dirty="0"/>
              <a:t>Storage</a:t>
            </a:r>
          </a:p>
          <a:p>
            <a:pPr lvl="1"/>
            <a:r>
              <a:rPr lang="en-US" sz="1800" dirty="0"/>
              <a:t>Must be </a:t>
            </a:r>
            <a:r>
              <a:rPr lang="en-US" sz="1800" dirty="0" smtClean="0"/>
              <a:t>dynamic and unified</a:t>
            </a:r>
            <a:endParaRPr lang="en-US" sz="1800" dirty="0"/>
          </a:p>
          <a:p>
            <a:pPr lvl="1"/>
            <a:r>
              <a:rPr lang="en-US" sz="1800" dirty="0"/>
              <a:t>Must be flexible - Virtualized</a:t>
            </a:r>
          </a:p>
          <a:p>
            <a:r>
              <a:rPr lang="en-US" b="1" dirty="0"/>
              <a:t>Network </a:t>
            </a:r>
            <a:r>
              <a:rPr lang="en-US" b="1" dirty="0" smtClean="0"/>
              <a:t>Design</a:t>
            </a:r>
            <a:endParaRPr lang="en-US" b="1" dirty="0"/>
          </a:p>
          <a:p>
            <a:pPr lvl="1"/>
            <a:r>
              <a:rPr lang="en-US" sz="1800" dirty="0" smtClean="0"/>
              <a:t>Load Balancing</a:t>
            </a:r>
            <a:endParaRPr lang="en-US" sz="1800" dirty="0"/>
          </a:p>
          <a:p>
            <a:pPr lvl="1"/>
            <a:r>
              <a:rPr lang="en-US" sz="1800" dirty="0"/>
              <a:t>Application Awareness</a:t>
            </a:r>
          </a:p>
          <a:p>
            <a:r>
              <a:rPr lang="en-US" b="1" dirty="0"/>
              <a:t>Identity/Access Management (Federation)</a:t>
            </a:r>
          </a:p>
          <a:p>
            <a:pPr lvl="1"/>
            <a:r>
              <a:rPr lang="en-US" sz="1800" dirty="0"/>
              <a:t>SAML OASIS </a:t>
            </a:r>
          </a:p>
          <a:p>
            <a:pPr lvl="2"/>
            <a:r>
              <a:rPr lang="en-US" dirty="0"/>
              <a:t>Security Assertion Markup Language</a:t>
            </a:r>
          </a:p>
          <a:p>
            <a:pPr lvl="1"/>
            <a:r>
              <a:rPr lang="en-US" sz="1800" dirty="0"/>
              <a:t>Secure LDAP</a:t>
            </a:r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Keys to Enabling </a:t>
            </a:r>
            <a:r>
              <a:rPr lang="en-US" sz="3200" dirty="0"/>
              <a:t>the Cloud</a:t>
            </a:r>
          </a:p>
        </p:txBody>
      </p:sp>
    </p:spTree>
    <p:extLst>
      <p:ext uri="{BB962C8B-B14F-4D97-AF65-F5344CB8AC3E}">
        <p14:creationId xmlns:p14="http://schemas.microsoft.com/office/powerpoint/2010/main" val="226866188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Leveraging The Cloud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381000" y="2765900"/>
            <a:ext cx="5212412" cy="3142478"/>
            <a:chOff x="-76200" y="2784474"/>
            <a:chExt cx="5715000" cy="3692526"/>
          </a:xfrm>
        </p:grpSpPr>
        <p:sp>
          <p:nvSpPr>
            <p:cNvPr id="7" name="Cloud"/>
            <p:cNvSpPr>
              <a:spLocks noChangeAspect="1" noEditPoints="1" noChangeArrowheads="1"/>
            </p:cNvSpPr>
            <p:nvPr/>
          </p:nvSpPr>
          <p:spPr bwMode="auto">
            <a:xfrm>
              <a:off x="-76200" y="2784474"/>
              <a:ext cx="5715000" cy="3692526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52384" y="3571009"/>
              <a:ext cx="1141305" cy="1128292"/>
              <a:chOff x="733385" y="3384971"/>
              <a:chExt cx="1141305" cy="1128292"/>
            </a:xfrm>
          </p:grpSpPr>
          <p:pic>
            <p:nvPicPr>
              <p:cNvPr id="28" name="Picture 118" descr="C:\Users\LALANDER\AppData\Local\Microsoft\Windows\Temporary Internet Files\Content.IE5\NJKJ8WYI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3385" y="3384971"/>
                <a:ext cx="1128292" cy="11282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762000" y="3897868"/>
                <a:ext cx="1112690" cy="435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IDC-CF</a:t>
                </a:r>
                <a:endParaRPr lang="en-US" sz="2000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386307" y="3081638"/>
              <a:ext cx="1213855" cy="1128292"/>
              <a:chOff x="1913967" y="2973225"/>
              <a:chExt cx="1213855" cy="1128292"/>
            </a:xfrm>
          </p:grpSpPr>
          <p:pic>
            <p:nvPicPr>
              <p:cNvPr id="26" name="Picture 118" descr="C:\Users\LALANDER\AppData\Local\Microsoft\Windows\Temporary Internet Files\Content.IE5\NJKJ8WYI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3967" y="2973225"/>
                <a:ext cx="1128292" cy="11282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1940749" y="3505200"/>
                <a:ext cx="1187073" cy="435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IDC-KW</a:t>
                </a:r>
                <a:endParaRPr lang="en-US" sz="2000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362199" y="3418799"/>
              <a:ext cx="1228292" cy="1128292"/>
              <a:chOff x="2833270" y="3461361"/>
              <a:chExt cx="1228292" cy="1128292"/>
            </a:xfrm>
          </p:grpSpPr>
          <p:pic>
            <p:nvPicPr>
              <p:cNvPr id="24" name="Picture 118" descr="C:\Users\LALANDER\AppData\Local\Microsoft\Windows\Temporary Internet Files\Content.IE5\NJKJ8WYI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3270" y="3461361"/>
                <a:ext cx="1128292" cy="11282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2889704" y="3997575"/>
                <a:ext cx="1171858" cy="435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IDC-MC</a:t>
                </a:r>
                <a:endParaRPr lang="en-US" sz="2000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428999" y="3052847"/>
              <a:ext cx="1184882" cy="1128292"/>
              <a:chOff x="3855454" y="2866809"/>
              <a:chExt cx="1184882" cy="1128292"/>
            </a:xfrm>
          </p:grpSpPr>
          <p:pic>
            <p:nvPicPr>
              <p:cNvPr id="22" name="Picture 118" descr="C:\Users\LALANDER\AppData\Local\Microsoft\Windows\Temporary Internet Files\Content.IE5\NJKJ8WYI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5454" y="2866809"/>
                <a:ext cx="1128292" cy="11282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3897217" y="3381197"/>
                <a:ext cx="1143119" cy="435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IDC-NH</a:t>
                </a:r>
                <a:endParaRPr lang="en-US" sz="2000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343399" y="3581400"/>
              <a:ext cx="1204188" cy="1128292"/>
              <a:chOff x="4875868" y="3430955"/>
              <a:chExt cx="1204188" cy="1128292"/>
            </a:xfrm>
          </p:grpSpPr>
          <p:pic>
            <p:nvPicPr>
              <p:cNvPr id="20" name="Picture 118" descr="C:\Users\LALANDER\AppData\Local\Microsoft\Windows\Temporary Internet Files\Content.IE5\NJKJ8WYI\MC900432591[1]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5868" y="3430955"/>
                <a:ext cx="1128292" cy="11282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4967366" y="3949117"/>
                <a:ext cx="1112690" cy="435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IDC-TC</a:t>
                </a:r>
                <a:endParaRPr lang="en-US" sz="2000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77395" y="3935110"/>
              <a:ext cx="2174874" cy="2174874"/>
              <a:chOff x="658396" y="4004962"/>
              <a:chExt cx="2174874" cy="2174874"/>
            </a:xfrm>
          </p:grpSpPr>
          <p:pic>
            <p:nvPicPr>
              <p:cNvPr id="18" name="Picture 119" descr="C:\Users\LALANDER\AppData\Local\Microsoft\Windows\Temporary Internet Files\Content.IE5\SETK5COI\MC900441809[1]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396" y="4004962"/>
                <a:ext cx="2174874" cy="21748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794273" y="5076618"/>
                <a:ext cx="12250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rgbClr val="000000"/>
                    </a:solidFill>
                  </a:rPr>
                  <a:t>MDC-SO</a:t>
                </a:r>
                <a:endParaRPr lang="en-US" sz="1800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930525" y="3927475"/>
              <a:ext cx="2174874" cy="2174874"/>
              <a:chOff x="3788431" y="3965964"/>
              <a:chExt cx="2174874" cy="2174874"/>
            </a:xfrm>
          </p:grpSpPr>
          <p:pic>
            <p:nvPicPr>
              <p:cNvPr id="16" name="Picture 119" descr="C:\Users\LALANDER\AppData\Local\Microsoft\Windows\Temporary Internet Files\Content.IE5\SETK5COI\MC900441809[1]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8431" y="3965964"/>
                <a:ext cx="2174874" cy="21748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3991413" y="5028963"/>
                <a:ext cx="12121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rgbClr val="000000"/>
                    </a:solidFill>
                  </a:rPr>
                  <a:t>MDC-UP</a:t>
                </a:r>
                <a:endParaRPr lang="en-US" sz="18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741344" y="5451475"/>
              <a:ext cx="3530111" cy="770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Lone Star College System</a:t>
              </a:r>
            </a:p>
            <a:p>
              <a:pPr algn="ctr"/>
              <a:r>
                <a:rPr lang="en-US" sz="2000" b="1" dirty="0" smtClean="0"/>
                <a:t>Private Cloud</a:t>
              </a:r>
              <a:endParaRPr lang="en-US" sz="20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67580" y="1371600"/>
            <a:ext cx="2509020" cy="1266518"/>
            <a:chOff x="-122457" y="897054"/>
            <a:chExt cx="3015394" cy="1388946"/>
          </a:xfrm>
          <a:solidFill>
            <a:schemeClr val="bg1"/>
          </a:solidFill>
        </p:grpSpPr>
        <p:pic>
          <p:nvPicPr>
            <p:cNvPr id="31" name="Picture 120" descr="C:\Users\LALANDER\AppData\Local\Microsoft\Windows\Temporary Internet Files\Content.IE5\AL6F2N53\MC900366866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7" y="1219200"/>
              <a:ext cx="2650713" cy="1066800"/>
            </a:xfrm>
            <a:prstGeom prst="rect">
              <a:avLst/>
            </a:prstGeom>
            <a:noFill/>
            <a:extLst/>
          </p:spPr>
        </p:pic>
        <p:sp>
          <p:nvSpPr>
            <p:cNvPr id="32" name="TextBox 31"/>
            <p:cNvSpPr txBox="1"/>
            <p:nvPr/>
          </p:nvSpPr>
          <p:spPr>
            <a:xfrm>
              <a:off x="-122457" y="897054"/>
              <a:ext cx="3015394" cy="12826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</a:rPr>
                <a:t>Public Cloud Consumer</a:t>
              </a:r>
            </a:p>
            <a:p>
              <a:pPr algn="ctr"/>
              <a:r>
                <a:rPr lang="en-US" sz="1800" dirty="0" smtClean="0">
                  <a:solidFill>
                    <a:srgbClr val="000000"/>
                  </a:solidFill>
                </a:rPr>
                <a:t>Facebook</a:t>
              </a:r>
            </a:p>
            <a:p>
              <a:pPr algn="ctr"/>
              <a:r>
                <a:rPr lang="en-US" sz="1800" dirty="0" smtClean="0">
                  <a:solidFill>
                    <a:srgbClr val="000000"/>
                  </a:solidFill>
                </a:rPr>
                <a:t>Twitter</a:t>
              </a:r>
            </a:p>
            <a:p>
              <a:pPr algn="ctr"/>
              <a:r>
                <a:rPr lang="en-US" sz="1800" dirty="0" smtClean="0">
                  <a:solidFill>
                    <a:srgbClr val="000000"/>
                  </a:solidFill>
                </a:rPr>
                <a:t>YouTube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3" name="Right Arrow 32"/>
          <p:cNvSpPr/>
          <p:nvPr/>
        </p:nvSpPr>
        <p:spPr>
          <a:xfrm>
            <a:off x="0" y="1726023"/>
            <a:ext cx="1348833" cy="688975"/>
          </a:xfrm>
          <a:prstGeom prst="rightArrow">
            <a:avLst/>
          </a:prstGeom>
          <a:solidFill>
            <a:schemeClr val="accent6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Public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303746" y="1371600"/>
            <a:ext cx="2010835" cy="1347538"/>
            <a:chOff x="3179135" y="871863"/>
            <a:chExt cx="2010835" cy="1347538"/>
          </a:xfrm>
          <a:solidFill>
            <a:schemeClr val="bg1"/>
          </a:solidFill>
        </p:grpSpPr>
        <p:sp>
          <p:nvSpPr>
            <p:cNvPr id="35" name="Cloud"/>
            <p:cNvSpPr>
              <a:spLocks noChangeAspect="1" noEditPoints="1" noChangeArrowheads="1"/>
            </p:cNvSpPr>
            <p:nvPr/>
          </p:nvSpPr>
          <p:spPr bwMode="auto">
            <a:xfrm>
              <a:off x="3179135" y="871863"/>
              <a:ext cx="2010835" cy="1347538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68386" y="1024263"/>
              <a:ext cx="1427689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Service Now</a:t>
              </a:r>
            </a:p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Enterprise WebEx</a:t>
              </a:r>
            </a:p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Sales Force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450152" y="1965717"/>
            <a:ext cx="2160448" cy="1447800"/>
            <a:chOff x="6648272" y="2306772"/>
            <a:chExt cx="2160448" cy="1447800"/>
          </a:xfrm>
          <a:solidFill>
            <a:schemeClr val="bg1"/>
          </a:solidFill>
        </p:grpSpPr>
        <p:sp>
          <p:nvSpPr>
            <p:cNvPr id="38" name="Cloud"/>
            <p:cNvSpPr>
              <a:spLocks noChangeAspect="1" noEditPoints="1" noChangeArrowheads="1"/>
            </p:cNvSpPr>
            <p:nvPr/>
          </p:nvSpPr>
          <p:spPr bwMode="auto">
            <a:xfrm>
              <a:off x="6648272" y="2306772"/>
              <a:ext cx="2160448" cy="14478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957508" y="2776258"/>
              <a:ext cx="1441420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000000"/>
                  </a:solidFill>
                </a:rPr>
                <a:t>Blackboard</a:t>
              </a:r>
              <a:endParaRPr lang="en-US" sz="18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413494" y="969518"/>
            <a:ext cx="2160448" cy="1447800"/>
            <a:chOff x="5161026" y="1219200"/>
            <a:chExt cx="2160448" cy="1447800"/>
          </a:xfrm>
          <a:solidFill>
            <a:schemeClr val="bg1"/>
          </a:solidFill>
        </p:grpSpPr>
        <p:sp>
          <p:nvSpPr>
            <p:cNvPr id="41" name="Cloud"/>
            <p:cNvSpPr>
              <a:spLocks noChangeAspect="1" noEditPoints="1" noChangeArrowheads="1"/>
            </p:cNvSpPr>
            <p:nvPr/>
          </p:nvSpPr>
          <p:spPr bwMode="auto">
            <a:xfrm>
              <a:off x="5161026" y="1219200"/>
              <a:ext cx="2160448" cy="144780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493344" y="1699775"/>
              <a:ext cx="1390124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lvl="0"/>
              <a:r>
                <a:rPr lang="en-US" sz="1800" b="1" dirty="0">
                  <a:solidFill>
                    <a:srgbClr val="000000"/>
                  </a:solidFill>
                </a:rPr>
                <a:t>Rackspace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94752" y="4892882"/>
            <a:ext cx="2070468" cy="1165554"/>
            <a:chOff x="4684573" y="5378976"/>
            <a:chExt cx="2650713" cy="1133069"/>
          </a:xfrm>
          <a:noFill/>
        </p:grpSpPr>
        <p:pic>
          <p:nvPicPr>
            <p:cNvPr id="44" name="Picture 120" descr="C:\Users\LALANDER\AppData\Local\Microsoft\Windows\Temporary Internet Files\Content.IE5\AL6F2N53\MC900366866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4573" y="5378976"/>
              <a:ext cx="2650713" cy="1133069"/>
            </a:xfrm>
            <a:prstGeom prst="rect">
              <a:avLst/>
            </a:prstGeom>
            <a:grpFill/>
            <a:extLst/>
          </p:spPr>
        </p:pic>
        <p:sp>
          <p:nvSpPr>
            <p:cNvPr id="45" name="TextBox 44"/>
            <p:cNvSpPr txBox="1"/>
            <p:nvPr/>
          </p:nvSpPr>
          <p:spPr>
            <a:xfrm>
              <a:off x="5341316" y="5638800"/>
              <a:ext cx="1566271" cy="62831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000000"/>
                  </a:solidFill>
                </a:rPr>
                <a:t>Microsoft</a:t>
              </a:r>
            </a:p>
            <a:p>
              <a:r>
                <a:rPr lang="en-US" sz="1800" b="1" dirty="0" smtClean="0">
                  <a:solidFill>
                    <a:srgbClr val="000000"/>
                  </a:solidFill>
                </a:rPr>
                <a:t>Live.edu</a:t>
              </a:r>
              <a:endParaRPr lang="en-US" sz="18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46" name="Right Arrow 45"/>
          <p:cNvSpPr/>
          <p:nvPr/>
        </p:nvSpPr>
        <p:spPr>
          <a:xfrm flipH="1">
            <a:off x="7363247" y="5205072"/>
            <a:ext cx="1780753" cy="688975"/>
          </a:xfrm>
          <a:prstGeom prst="rightArrow">
            <a:avLst/>
          </a:prstGeom>
          <a:solidFill>
            <a:schemeClr val="accent6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Student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754952" y="3425726"/>
            <a:ext cx="1779448" cy="1192477"/>
            <a:chOff x="7148478" y="3940994"/>
            <a:chExt cx="1779448" cy="1192477"/>
          </a:xfrm>
          <a:solidFill>
            <a:schemeClr val="bg1"/>
          </a:solidFill>
        </p:grpSpPr>
        <p:sp>
          <p:nvSpPr>
            <p:cNvPr id="48" name="Cloud"/>
            <p:cNvSpPr>
              <a:spLocks noChangeAspect="1" noEditPoints="1" noChangeArrowheads="1"/>
            </p:cNvSpPr>
            <p:nvPr/>
          </p:nvSpPr>
          <p:spPr bwMode="auto">
            <a:xfrm>
              <a:off x="7148478" y="3940994"/>
              <a:ext cx="1779448" cy="119247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389372" y="4139722"/>
              <a:ext cx="1223412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000000"/>
                  </a:solidFill>
                </a:rPr>
                <a:t>Microsoft</a:t>
              </a:r>
            </a:p>
            <a:p>
              <a:r>
                <a:rPr lang="en-US" sz="1800" b="1" dirty="0" smtClean="0">
                  <a:solidFill>
                    <a:srgbClr val="000000"/>
                  </a:solidFill>
                </a:rPr>
                <a:t>Live.edu</a:t>
              </a:r>
              <a:endParaRPr lang="en-US" sz="18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50" name="Left-Right Arrow 49"/>
          <p:cNvSpPr/>
          <p:nvPr/>
        </p:nvSpPr>
        <p:spPr bwMode="gray">
          <a:xfrm rot="18935836">
            <a:off x="6338684" y="4451806"/>
            <a:ext cx="1321323" cy="642710"/>
          </a:xfrm>
          <a:prstGeom prst="leftRightArrow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LSCS Mgt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51" name="Right Arrow 50"/>
          <p:cNvSpPr/>
          <p:nvPr/>
        </p:nvSpPr>
        <p:spPr>
          <a:xfrm rot="20344613">
            <a:off x="4532483" y="2705304"/>
            <a:ext cx="2169364" cy="5842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>
                <a:solidFill>
                  <a:schemeClr val="bg1"/>
                </a:solidFill>
              </a:rPr>
              <a:t>Hybrid - </a:t>
            </a:r>
            <a:r>
              <a:rPr lang="en-US" sz="1800" b="1" dirty="0">
                <a:solidFill>
                  <a:schemeClr val="bg1"/>
                </a:solidFill>
              </a:rPr>
              <a:t>P</a:t>
            </a:r>
            <a:r>
              <a:rPr lang="en-US" sz="1800" b="1" dirty="0" smtClean="0">
                <a:solidFill>
                  <a:schemeClr val="bg1"/>
                </a:solidFill>
              </a:rPr>
              <a:t>aaS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2" name="Right Arrow 51"/>
          <p:cNvSpPr/>
          <p:nvPr/>
        </p:nvSpPr>
        <p:spPr>
          <a:xfrm rot="18750952">
            <a:off x="4208234" y="2348274"/>
            <a:ext cx="1754109" cy="5842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>
                <a:solidFill>
                  <a:schemeClr val="bg1"/>
                </a:solidFill>
              </a:rPr>
              <a:t>Hybrid - IaaS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3" name="Right Arrow 52"/>
          <p:cNvSpPr/>
          <p:nvPr/>
        </p:nvSpPr>
        <p:spPr>
          <a:xfrm rot="18345240">
            <a:off x="2719916" y="2434956"/>
            <a:ext cx="1221609" cy="56836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SaaS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4" name="Right Arrow 53"/>
          <p:cNvSpPr/>
          <p:nvPr/>
        </p:nvSpPr>
        <p:spPr bwMode="gray">
          <a:xfrm rot="19509095">
            <a:off x="3602977" y="3787767"/>
            <a:ext cx="884167" cy="484632"/>
          </a:xfrm>
          <a:prstGeom prst="rightArrow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Dynamic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55" name="Right Arrow 54"/>
          <p:cNvSpPr/>
          <p:nvPr/>
        </p:nvSpPr>
        <p:spPr bwMode="gray">
          <a:xfrm rot="2731970" flipH="1">
            <a:off x="1653083" y="3768024"/>
            <a:ext cx="801645" cy="484632"/>
          </a:xfrm>
          <a:prstGeom prst="rightArrow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Dynamic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56" name="Left-Right Arrow 55"/>
          <p:cNvSpPr/>
          <p:nvPr/>
        </p:nvSpPr>
        <p:spPr bwMode="gray">
          <a:xfrm>
            <a:off x="1392250" y="4261497"/>
            <a:ext cx="2875290" cy="533242"/>
          </a:xfrm>
          <a:prstGeom prst="leftRightArrow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Dynamic Services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-107147" y="917713"/>
            <a:ext cx="5265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Everybody has a Cloud today</a:t>
            </a:r>
            <a:endParaRPr lang="en-US" b="1" u="sng" dirty="0"/>
          </a:p>
        </p:txBody>
      </p:sp>
      <p:sp>
        <p:nvSpPr>
          <p:cNvPr id="58" name="Right Arrow 57"/>
          <p:cNvSpPr/>
          <p:nvPr/>
        </p:nvSpPr>
        <p:spPr>
          <a:xfrm>
            <a:off x="5158296" y="4114800"/>
            <a:ext cx="1841632" cy="5842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Hybrid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10854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6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0" y="974752"/>
            <a:ext cx="8001000" cy="3352800"/>
          </a:xfrm>
        </p:spPr>
        <p:txBody>
          <a:bodyPr/>
          <a:lstStyle/>
          <a:p>
            <a:r>
              <a:rPr lang="en-US" sz="2400" b="1" dirty="0" smtClean="0"/>
              <a:t>Public Cloud</a:t>
            </a:r>
          </a:p>
          <a:p>
            <a:pPr lvl="1"/>
            <a:r>
              <a:rPr lang="en-US" sz="2000" dirty="0" smtClean="0"/>
              <a:t>Sets new expectations from our customers</a:t>
            </a:r>
          </a:p>
          <a:p>
            <a:pPr lvl="1"/>
            <a:r>
              <a:rPr lang="en-US" sz="2000" dirty="0" smtClean="0"/>
              <a:t>It’s out of control – Social Media policy</a:t>
            </a:r>
          </a:p>
          <a:p>
            <a:pPr lvl="1"/>
            <a:r>
              <a:rPr lang="en-US" sz="2000" b="1" u="sng" dirty="0"/>
              <a:t>365,000</a:t>
            </a:r>
            <a:r>
              <a:rPr lang="en-US" sz="2000" dirty="0"/>
              <a:t> Student E-mail accounts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LSCS – Public Cloud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4495800"/>
            <a:ext cx="3945717" cy="19812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u="sng" dirty="0" smtClean="0">
                <a:solidFill>
                  <a:schemeClr val="accent4">
                    <a:lumMod val="75000"/>
                  </a:schemeClr>
                </a:solidFill>
              </a:rPr>
              <a:t>Essential Characteristics</a:t>
            </a:r>
          </a:p>
          <a:p>
            <a:pPr marL="342900" indent="-342900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On-Demand Self-Service</a:t>
            </a:r>
          </a:p>
          <a:p>
            <a:pPr marL="342900" indent="-342900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Broad Network Access</a:t>
            </a:r>
          </a:p>
          <a:p>
            <a:pPr marL="342900" indent="-342900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Resource Pooling</a:t>
            </a:r>
          </a:p>
          <a:p>
            <a:pPr marL="342900" indent="-342900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Rapid Elasticity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Measured Service</a:t>
            </a:r>
          </a:p>
          <a:p>
            <a:pPr algn="ctr"/>
            <a:endParaRPr lang="en-US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01889" y="4495800"/>
            <a:ext cx="4091491" cy="1981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u="sng" dirty="0" smtClean="0">
                <a:solidFill>
                  <a:srgbClr val="000000"/>
                </a:solidFill>
              </a:rPr>
              <a:t>Challenges/Opportunities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►"/>
            </a:pPr>
            <a:r>
              <a:rPr lang="en-US" sz="1800" dirty="0" smtClean="0">
                <a:solidFill>
                  <a:srgbClr val="000000"/>
                </a:solidFill>
              </a:rPr>
              <a:t>Control – no contracts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►"/>
            </a:pPr>
            <a:r>
              <a:rPr lang="en-US" sz="1800" dirty="0" smtClean="0">
                <a:solidFill>
                  <a:srgbClr val="000000"/>
                </a:solidFill>
              </a:rPr>
              <a:t>Availability – no SLA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►"/>
            </a:pPr>
            <a:r>
              <a:rPr lang="en-US" sz="1800" dirty="0" smtClean="0">
                <a:solidFill>
                  <a:srgbClr val="000000"/>
                </a:solidFill>
              </a:rPr>
              <a:t>Expectations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►"/>
            </a:pPr>
            <a:r>
              <a:rPr lang="en-US" sz="1800" dirty="0" smtClean="0">
                <a:solidFill>
                  <a:srgbClr val="000000"/>
                </a:solidFill>
              </a:rPr>
              <a:t>Security – Where is your data</a:t>
            </a:r>
          </a:p>
          <a:p>
            <a:pPr marL="342900" indent="-342900">
              <a:buClr>
                <a:srgbClr val="FF0000"/>
              </a:buClr>
              <a:buFont typeface="Arial" pitchFamily="34" charset="0"/>
              <a:buChar char="►"/>
            </a:pPr>
            <a:r>
              <a:rPr lang="en-US" sz="1800" dirty="0" smtClean="0">
                <a:solidFill>
                  <a:srgbClr val="000000"/>
                </a:solidFill>
              </a:rPr>
              <a:t>Policy</a:t>
            </a:r>
            <a:endParaRPr lang="en-US" sz="1800" dirty="0">
              <a:solidFill>
                <a:srgbClr val="000000"/>
              </a:solidFill>
            </a:endParaRPr>
          </a:p>
          <a:p>
            <a:pPr algn="ctr"/>
            <a:endParaRPr lang="en-US" sz="20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20156" y="2971800"/>
            <a:ext cx="2608844" cy="1243117"/>
            <a:chOff x="4684573" y="5378976"/>
            <a:chExt cx="2650713" cy="1133069"/>
          </a:xfrm>
        </p:grpSpPr>
        <p:pic>
          <p:nvPicPr>
            <p:cNvPr id="10" name="Picture 120" descr="C:\Users\LALANDER\AppData\Local\Microsoft\Windows\Temporary Internet Files\Content.IE5\AL6F2N53\MC900366866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4573" y="5378976"/>
              <a:ext cx="2650713" cy="1133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431914" y="5638799"/>
              <a:ext cx="1243046" cy="589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000000"/>
                  </a:solidFill>
                </a:rPr>
                <a:t>Microsoft</a:t>
              </a:r>
            </a:p>
            <a:p>
              <a:r>
                <a:rPr lang="en-US" sz="1800" b="1" dirty="0" smtClean="0">
                  <a:solidFill>
                    <a:srgbClr val="000000"/>
                  </a:solidFill>
                </a:rPr>
                <a:t>Live.edu</a:t>
              </a:r>
              <a:endParaRPr lang="en-US" sz="18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41361" y="3048000"/>
            <a:ext cx="2800767" cy="1305370"/>
            <a:chOff x="18633" y="1219200"/>
            <a:chExt cx="2781923" cy="1217162"/>
          </a:xfrm>
        </p:grpSpPr>
        <p:pic>
          <p:nvPicPr>
            <p:cNvPr id="13" name="Picture 120" descr="C:\Users\LALANDER\AppData\Local\Microsoft\Windows\Temporary Internet Files\Content.IE5\AL6F2N53\MC900366866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87" y="1219200"/>
              <a:ext cx="2650713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8633" y="1231049"/>
              <a:ext cx="2781923" cy="1205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000000"/>
                  </a:solidFill>
                </a:rPr>
                <a:t>Public Cloud Consumer</a:t>
              </a:r>
            </a:p>
            <a:p>
              <a:pPr algn="ctr"/>
              <a:r>
                <a:rPr lang="en-US" sz="2000" b="1" dirty="0" smtClean="0">
                  <a:solidFill>
                    <a:srgbClr val="000000"/>
                  </a:solidFill>
                </a:rPr>
                <a:t>Facebook</a:t>
              </a:r>
            </a:p>
            <a:p>
              <a:pPr algn="ctr"/>
              <a:r>
                <a:rPr lang="en-US" sz="2000" b="1" dirty="0" smtClean="0">
                  <a:solidFill>
                    <a:srgbClr val="000000"/>
                  </a:solidFill>
                </a:rPr>
                <a:t>Twitter</a:t>
              </a:r>
            </a:p>
            <a:p>
              <a:pPr algn="ctr"/>
              <a:r>
                <a:rPr lang="en-US" sz="2000" b="1" dirty="0" smtClean="0">
                  <a:solidFill>
                    <a:srgbClr val="000000"/>
                  </a:solidFill>
                </a:rPr>
                <a:t>You Tube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3570267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 presentation slides">
  <a:themeElements>
    <a:clrScheme name="ms01_1 3">
      <a:dk1>
        <a:srgbClr val="0E3F96"/>
      </a:dk1>
      <a:lt1>
        <a:srgbClr val="FFFFFF"/>
      </a:lt1>
      <a:dk2>
        <a:srgbClr val="FFFFFF"/>
      </a:dk2>
      <a:lt2>
        <a:srgbClr val="B2B2B2"/>
      </a:lt2>
      <a:accent1>
        <a:srgbClr val="306FCC"/>
      </a:accent1>
      <a:accent2>
        <a:srgbClr val="99CCFF"/>
      </a:accent2>
      <a:accent3>
        <a:srgbClr val="FFFFFF"/>
      </a:accent3>
      <a:accent4>
        <a:srgbClr val="0A347F"/>
      </a:accent4>
      <a:accent5>
        <a:srgbClr val="ADBBE2"/>
      </a:accent5>
      <a:accent6>
        <a:srgbClr val="8AB9E7"/>
      </a:accent6>
      <a:hlink>
        <a:srgbClr val="25A2AF"/>
      </a:hlink>
      <a:folHlink>
        <a:srgbClr val="6666FF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noFill/>
          <a:miter lim="800000"/>
          <a:headEnd/>
          <a:tailEnd/>
        </a:ln>
        <a:effectLst/>
      </a:spPr>
      <a:bodyPr wrap="none" anchor="ctr"/>
      <a:lstStyle>
        <a:defPPr>
          <a:defRPr dirty="0"/>
        </a:defPPr>
      </a:lstStyle>
    </a:spDef>
  </a:objectDefaults>
  <a:extraClrSchemeLst>
    <a:extraClrScheme>
      <a:clrScheme name="ms01_1 1">
        <a:dk1>
          <a:srgbClr val="808080"/>
        </a:dk1>
        <a:lt1>
          <a:srgbClr val="FFFFFF"/>
        </a:lt1>
        <a:dk2>
          <a:srgbClr val="FFFFFF"/>
        </a:dk2>
        <a:lt2>
          <a:srgbClr val="B2B2B2"/>
        </a:lt2>
        <a:accent1>
          <a:srgbClr val="058089"/>
        </a:accent1>
        <a:accent2>
          <a:srgbClr val="66BE0E"/>
        </a:accent2>
        <a:accent3>
          <a:srgbClr val="FFFFFF"/>
        </a:accent3>
        <a:accent4>
          <a:srgbClr val="6C6C6C"/>
        </a:accent4>
        <a:accent5>
          <a:srgbClr val="AAC0C4"/>
        </a:accent5>
        <a:accent6>
          <a:srgbClr val="5CAC0C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1D528D"/>
        </a:dk1>
        <a:lt1>
          <a:srgbClr val="FFFFFF"/>
        </a:lt1>
        <a:dk2>
          <a:srgbClr val="FFFFFF"/>
        </a:dk2>
        <a:lt2>
          <a:srgbClr val="CACACA"/>
        </a:lt2>
        <a:accent1>
          <a:srgbClr val="0099CC"/>
        </a:accent1>
        <a:accent2>
          <a:srgbClr val="8BC84E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7DB54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0E3F96"/>
        </a:dk1>
        <a:lt1>
          <a:srgbClr val="FFFFFF"/>
        </a:lt1>
        <a:dk2>
          <a:srgbClr val="FFFFFF"/>
        </a:dk2>
        <a:lt2>
          <a:srgbClr val="B2B2B2"/>
        </a:lt2>
        <a:accent1>
          <a:srgbClr val="306FCC"/>
        </a:accent1>
        <a:accent2>
          <a:srgbClr val="99CCFF"/>
        </a:accent2>
        <a:accent3>
          <a:srgbClr val="FFFFFF"/>
        </a:accent3>
        <a:accent4>
          <a:srgbClr val="0A347F"/>
        </a:accent4>
        <a:accent5>
          <a:srgbClr val="ADBBE2"/>
        </a:accent5>
        <a:accent6>
          <a:srgbClr val="8AB9E7"/>
        </a:accent6>
        <a:hlink>
          <a:srgbClr val="25A2AF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CT_2011_PRESENTER SLIDES</Template>
  <TotalTime>764</TotalTime>
  <Words>1499</Words>
  <Application>Microsoft Office PowerPoint</Application>
  <PresentationFormat>On-screen Show (4:3)</PresentationFormat>
  <Paragraphs>383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Sample presentation slides</vt:lpstr>
      <vt:lpstr>PowerPoint Presentation</vt:lpstr>
      <vt:lpstr>Presentation Overview</vt:lpstr>
      <vt:lpstr>The Lone Star College System</vt:lpstr>
      <vt:lpstr>Our Problems in 2008</vt:lpstr>
      <vt:lpstr>The Enterprise Transformation</vt:lpstr>
      <vt:lpstr>We Stumbled into the Cloud</vt:lpstr>
      <vt:lpstr>Keys to Enabling the Cloud</vt:lpstr>
      <vt:lpstr>Leveraging The Cloud</vt:lpstr>
      <vt:lpstr>LSCS – Public Cloud</vt:lpstr>
      <vt:lpstr>LSCS – Hybrid Cloud</vt:lpstr>
      <vt:lpstr>LSCS – Private Cloud</vt:lpstr>
      <vt:lpstr>LSCS – Private Cloud</vt:lpstr>
      <vt:lpstr>Private Cloud - Differentiator</vt:lpstr>
      <vt:lpstr>ERP Availability - 5-nines (99.999)</vt:lpstr>
      <vt:lpstr>ERP Availability - 5-nines (99.999)</vt:lpstr>
      <vt:lpstr>ERP Availability - 5-nines (99.999)</vt:lpstr>
      <vt:lpstr>ERP - Elasticity</vt:lpstr>
      <vt:lpstr>ERP - Elasticity</vt:lpstr>
      <vt:lpstr>ERP - Elasticity</vt:lpstr>
      <vt:lpstr>The Next Level - Hybrid</vt:lpstr>
      <vt:lpstr>What does it Really Mean?</vt:lpstr>
      <vt:lpstr>Challenges</vt:lpstr>
      <vt:lpstr>IT Organizational Impact</vt:lpstr>
      <vt:lpstr>What’s Next for LSCS</vt:lpstr>
      <vt:lpstr>Our Private Cloud Today</vt:lpstr>
      <vt:lpstr>Questions</vt:lpstr>
    </vt:vector>
  </TitlesOfParts>
  <Company>NHMCCD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HERE!</dc:title>
  <dc:creator>Alander, Link S</dc:creator>
  <cp:lastModifiedBy>Alander, Link S</cp:lastModifiedBy>
  <cp:revision>56</cp:revision>
  <dcterms:created xsi:type="dcterms:W3CDTF">2011-07-11T12:33:47Z</dcterms:created>
  <dcterms:modified xsi:type="dcterms:W3CDTF">2011-08-26T22:01:46Z</dcterms:modified>
</cp:coreProperties>
</file>